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8"/>
  </p:notesMasterIdLst>
  <p:sldIdLst>
    <p:sldId id="256" r:id="rId2"/>
    <p:sldId id="516" r:id="rId3"/>
    <p:sldId id="515" r:id="rId4"/>
    <p:sldId id="555" r:id="rId5"/>
    <p:sldId id="556" r:id="rId6"/>
    <p:sldId id="631" r:id="rId7"/>
    <p:sldId id="630" r:id="rId8"/>
    <p:sldId id="557" r:id="rId9"/>
    <p:sldId id="571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662" r:id="rId18"/>
    <p:sldId id="565" r:id="rId19"/>
    <p:sldId id="566" r:id="rId20"/>
    <p:sldId id="567" r:id="rId21"/>
    <p:sldId id="568" r:id="rId22"/>
    <p:sldId id="569" r:id="rId23"/>
    <p:sldId id="663" r:id="rId24"/>
    <p:sldId id="578" r:id="rId25"/>
    <p:sldId id="634" r:id="rId26"/>
    <p:sldId id="639" r:id="rId27"/>
    <p:sldId id="640" r:id="rId28"/>
    <p:sldId id="641" r:id="rId29"/>
    <p:sldId id="642" r:id="rId30"/>
    <p:sldId id="643" r:id="rId31"/>
    <p:sldId id="664" r:id="rId32"/>
    <p:sldId id="665" r:id="rId33"/>
    <p:sldId id="666" r:id="rId34"/>
    <p:sldId id="667" r:id="rId35"/>
    <p:sldId id="668" r:id="rId36"/>
    <p:sldId id="669" r:id="rId37"/>
    <p:sldId id="620" r:id="rId38"/>
    <p:sldId id="590" r:id="rId39"/>
    <p:sldId id="644" r:id="rId40"/>
    <p:sldId id="645" r:id="rId41"/>
    <p:sldId id="672" r:id="rId42"/>
    <p:sldId id="646" r:id="rId43"/>
    <p:sldId id="621" r:id="rId44"/>
    <p:sldId id="650" r:id="rId45"/>
    <p:sldId id="670" r:id="rId46"/>
    <p:sldId id="671" r:id="rId47"/>
    <p:sldId id="649" r:id="rId48"/>
    <p:sldId id="648" r:id="rId49"/>
    <p:sldId id="647" r:id="rId50"/>
    <p:sldId id="623" r:id="rId51"/>
    <p:sldId id="651" r:id="rId52"/>
    <p:sldId id="652" r:id="rId53"/>
    <p:sldId id="673" r:id="rId54"/>
    <p:sldId id="656" r:id="rId55"/>
    <p:sldId id="657" r:id="rId56"/>
    <p:sldId id="659" r:id="rId57"/>
    <p:sldId id="660" r:id="rId58"/>
    <p:sldId id="675" r:id="rId59"/>
    <p:sldId id="676" r:id="rId60"/>
    <p:sldId id="677" r:id="rId61"/>
    <p:sldId id="635" r:id="rId62"/>
    <p:sldId id="678" r:id="rId63"/>
    <p:sldId id="679" r:id="rId64"/>
    <p:sldId id="680" r:id="rId65"/>
    <p:sldId id="638" r:id="rId66"/>
    <p:sldId id="682" r:id="rId67"/>
    <p:sldId id="681" r:id="rId68"/>
    <p:sldId id="683" r:id="rId69"/>
    <p:sldId id="686" r:id="rId70"/>
    <p:sldId id="616" r:id="rId71"/>
    <p:sldId id="687" r:id="rId72"/>
    <p:sldId id="688" r:id="rId73"/>
    <p:sldId id="689" r:id="rId74"/>
    <p:sldId id="336" r:id="rId75"/>
    <p:sldId id="690" r:id="rId76"/>
    <p:sldId id="691" r:id="rId7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DEB400"/>
    <a:srgbClr val="AA8A00"/>
    <a:srgbClr val="FFCC00"/>
    <a:srgbClr val="A03030"/>
    <a:srgbClr val="35A03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9" autoAdjust="0"/>
    <p:restoredTop sz="89353" autoAdjust="0"/>
  </p:normalViewPr>
  <p:slideViewPr>
    <p:cSldViewPr snapToGrid="0" snapToObjects="1">
      <p:cViewPr varScale="1">
        <p:scale>
          <a:sx n="78" d="100"/>
          <a:sy n="78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06 – Decision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59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concepts from: https://blog.udemy.com/python-if-else/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One-Way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</a:t>
            </a:r>
            <a:r>
              <a:rPr lang="en-US" dirty="0"/>
              <a:t>statements allow a computer to make choices</a:t>
            </a:r>
          </a:p>
          <a:p>
            <a:pPr lvl="1"/>
            <a:r>
              <a:rPr lang="en-US" sz="3200" dirty="0"/>
              <a:t>Based on </a:t>
            </a:r>
            <a:r>
              <a:rPr lang="en-US" sz="3200" dirty="0" smtClean="0"/>
              <a:t>some </a:t>
            </a:r>
            <a:r>
              <a:rPr lang="en-US" sz="3200" dirty="0"/>
              <a:t>condition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6084" y="3717752"/>
            <a:ext cx="87918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weight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"How many pounds is your suitcase?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 &gt; 50: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$25 charge for luggage that heavy."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 you for your business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0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from Celsius to Fahrenheit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172" y="3717752"/>
            <a:ext cx="8964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the Celsius temperature?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9/5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temperature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"degrees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- 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Let’s </a:t>
            </a:r>
            <a:r>
              <a:rPr lang="en-US" altLang="en-US" dirty="0"/>
              <a:t>say we want to modify </a:t>
            </a:r>
            <a:r>
              <a:rPr lang="en-US" altLang="en-US" dirty="0" smtClean="0"/>
              <a:t>the program </a:t>
            </a:r>
            <a:r>
              <a:rPr lang="en-US" altLang="en-US" dirty="0"/>
              <a:t>to print a warning when the weather is </a:t>
            </a:r>
            <a:r>
              <a:rPr lang="en-US" altLang="en-US" dirty="0" smtClean="0"/>
              <a:t>extreme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Any temperature that is…</a:t>
            </a:r>
          </a:p>
          <a:p>
            <a:pPr lvl="1"/>
            <a:r>
              <a:rPr lang="en-US" altLang="en-US" sz="3200" dirty="0" smtClean="0"/>
              <a:t>Over 90 </a:t>
            </a:r>
            <a:r>
              <a:rPr lang="en-US" altLang="en-US" sz="3200" dirty="0"/>
              <a:t>degrees Fahrenheit </a:t>
            </a:r>
            <a:endParaRPr lang="en-US" altLang="en-US" sz="3200" dirty="0" smtClean="0"/>
          </a:p>
          <a:p>
            <a:pPr lvl="2"/>
            <a:r>
              <a:rPr lang="en-US" altLang="en-US" sz="2800" dirty="0" smtClean="0"/>
              <a:t>Will cause </a:t>
            </a:r>
            <a:r>
              <a:rPr lang="en-US" altLang="en-US" sz="2800" dirty="0"/>
              <a:t>a hot </a:t>
            </a:r>
            <a:r>
              <a:rPr lang="en-US" altLang="en-US" sz="2800" dirty="0" smtClean="0"/>
              <a:t>weather </a:t>
            </a:r>
            <a:r>
              <a:rPr lang="en-US" altLang="en-US" sz="2800" dirty="0"/>
              <a:t>warning</a:t>
            </a:r>
          </a:p>
          <a:p>
            <a:pPr lvl="1"/>
            <a:r>
              <a:rPr lang="en-US" altLang="en-US" sz="3200" dirty="0" smtClean="0"/>
              <a:t>Lower </a:t>
            </a:r>
            <a:r>
              <a:rPr lang="en-US" altLang="en-US" sz="3200" dirty="0"/>
              <a:t>than 30 degrees Fahrenheit </a:t>
            </a:r>
            <a:endParaRPr lang="en-US" altLang="en-US" sz="3200" dirty="0" smtClean="0"/>
          </a:p>
          <a:p>
            <a:pPr lvl="2"/>
            <a:r>
              <a:rPr lang="en-US" altLang="en-US" sz="2800" dirty="0" smtClean="0"/>
              <a:t>Will cause a </a:t>
            </a:r>
            <a:r>
              <a:rPr lang="en-US" altLang="en-US" sz="2800" dirty="0"/>
              <a:t>cold weather </a:t>
            </a:r>
            <a:r>
              <a:rPr lang="en-US" altLang="en-US" sz="2800" dirty="0" smtClean="0"/>
              <a:t>warning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7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- 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Input: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temperature in degrees Celsius (call it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Process: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Calculate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/>
              <a:t>as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9/5 *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Output: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Temperature in Fahrenheit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&gt; </a:t>
            </a:r>
            <a:r>
              <a:rPr lang="en-US" altLang="en-US" sz="2400" dirty="0" smtClean="0"/>
              <a:t>90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Display a </a:t>
            </a:r>
            <a:r>
              <a:rPr lang="en-US" altLang="en-US" dirty="0"/>
              <a:t>heat warning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dirty="0" smtClean="0"/>
              <a:t> &lt; 30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Display a cold warning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15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Example - Modified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new algorithm has two </a:t>
            </a:r>
            <a:r>
              <a:rPr lang="en-US" altLang="en-US" i="1" dirty="0"/>
              <a:t>decisions</a:t>
            </a:r>
            <a:r>
              <a:rPr lang="en-US" altLang="en-US" dirty="0"/>
              <a:t> at the </a:t>
            </a:r>
            <a:r>
              <a:rPr lang="en-US" altLang="en-US" dirty="0" smtClean="0"/>
              <a:t>end</a:t>
            </a:r>
          </a:p>
          <a:p>
            <a:endParaRPr lang="en-US" altLang="en-US" dirty="0"/>
          </a:p>
          <a:p>
            <a:r>
              <a:rPr lang="en-US" altLang="en-US" dirty="0" smtClean="0"/>
              <a:t>The indentation after the “if” is important </a:t>
            </a:r>
          </a:p>
          <a:p>
            <a:r>
              <a:rPr lang="en-US" altLang="en-US" dirty="0" smtClean="0"/>
              <a:t>It means that </a:t>
            </a:r>
            <a:r>
              <a:rPr lang="en-US" altLang="en-US" dirty="0"/>
              <a:t>a step should be performed </a:t>
            </a:r>
            <a:r>
              <a:rPr lang="en-US" altLang="en-US" b="1" dirty="0"/>
              <a:t>only</a:t>
            </a:r>
            <a:r>
              <a:rPr lang="en-US" altLang="en-US" dirty="0"/>
              <a:t> if the condition </a:t>
            </a:r>
            <a:r>
              <a:rPr lang="en-US" altLang="en-US" dirty="0" smtClean="0"/>
              <a:t>in </a:t>
            </a:r>
            <a:r>
              <a:rPr lang="en-US" altLang="en-US" dirty="0"/>
              <a:t>the previous line is </a:t>
            </a:r>
            <a:r>
              <a:rPr lang="en-US" altLang="en-US" dirty="0" smtClean="0"/>
              <a:t>True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83" y="2943691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Input: </a:t>
            </a:r>
            <a:r>
              <a:rPr lang="en-US" sz="2400" dirty="0" err="1" smtClean="0">
                <a:solidFill>
                  <a:schemeClr val="tx1"/>
                </a:solidFill>
              </a:rPr>
              <a:t>celsius</a:t>
            </a:r>
            <a:r>
              <a:rPr lang="en-US" sz="2400" dirty="0" smtClean="0">
                <a:solidFill>
                  <a:schemeClr val="tx1"/>
                </a:solidFill>
              </a:rPr>
              <a:t> temperature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  <a:endCxn id="6" idx="0"/>
          </p:cNvCxnSpPr>
          <p:nvPr/>
        </p:nvCxnSpPr>
        <p:spPr>
          <a:xfrm>
            <a:off x="1549099" y="2546648"/>
            <a:ext cx="0" cy="39704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5783" y="4094712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fahrenheit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9/5 </a:t>
            </a:r>
            <a:r>
              <a:rPr lang="en-US" sz="2400" dirty="0">
                <a:solidFill>
                  <a:schemeClr val="tx1"/>
                </a:solidFill>
              </a:rPr>
              <a:t>* </a:t>
            </a:r>
            <a:r>
              <a:rPr lang="en-US" sz="2400" dirty="0" err="1">
                <a:solidFill>
                  <a:schemeClr val="tx1"/>
                </a:solidFill>
              </a:rPr>
              <a:t>celsius</a:t>
            </a:r>
            <a:r>
              <a:rPr lang="en-US" sz="2400" dirty="0">
                <a:solidFill>
                  <a:schemeClr val="tx1"/>
                </a:solidFill>
              </a:rPr>
              <a:t> + 32</a:t>
            </a:r>
          </a:p>
        </p:txBody>
      </p:sp>
      <p:cxnSp>
        <p:nvCxnSpPr>
          <p:cNvPr id="12" name="Straight Arrow Connector 11"/>
          <p:cNvCxnSpPr>
            <a:stCxn id="6" idx="2"/>
            <a:endCxn id="11" idx="0"/>
          </p:cNvCxnSpPr>
          <p:nvPr/>
        </p:nvCxnSpPr>
        <p:spPr>
          <a:xfrm>
            <a:off x="1549099" y="3681432"/>
            <a:ext cx="0" cy="41328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5783" y="5257767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Print: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fahrenheit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1" idx="2"/>
            <a:endCxn id="14" idx="0"/>
          </p:cNvCxnSpPr>
          <p:nvPr/>
        </p:nvCxnSpPr>
        <p:spPr>
          <a:xfrm>
            <a:off x="1549099" y="4832453"/>
            <a:ext cx="0" cy="42531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3466312" y="1754495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fahrenheit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&gt; 90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44891" y="182093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35" idx="1"/>
          </p:cNvCxnSpPr>
          <p:nvPr/>
        </p:nvCxnSpPr>
        <p:spPr>
          <a:xfrm>
            <a:off x="5743928" y="2249832"/>
            <a:ext cx="79165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812415" y="2249831"/>
            <a:ext cx="653897" cy="3376807"/>
            <a:chOff x="2812415" y="2249831"/>
            <a:chExt cx="653897" cy="3376807"/>
          </a:xfrm>
        </p:grpSpPr>
        <p:cxnSp>
          <p:nvCxnSpPr>
            <p:cNvPr id="23" name="Straight Arrow Connector 22"/>
            <p:cNvCxnSpPr>
              <a:endCxn id="17" idx="1"/>
            </p:cNvCxnSpPr>
            <p:nvPr/>
          </p:nvCxnSpPr>
          <p:spPr>
            <a:xfrm>
              <a:off x="3106095" y="2249832"/>
              <a:ext cx="36021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106095" y="2249831"/>
              <a:ext cx="1" cy="33768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4" idx="3"/>
            </p:cNvCxnSpPr>
            <p:nvPr/>
          </p:nvCxnSpPr>
          <p:spPr>
            <a:xfrm flipH="1">
              <a:off x="2812415" y="5626638"/>
              <a:ext cx="2936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87761" y="2775104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7" idx="2"/>
            <a:endCxn id="40" idx="0"/>
          </p:cNvCxnSpPr>
          <p:nvPr/>
        </p:nvCxnSpPr>
        <p:spPr>
          <a:xfrm>
            <a:off x="4605120" y="2745169"/>
            <a:ext cx="0" cy="8547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535580" y="1880961"/>
            <a:ext cx="1843806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Print a heat warning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Flowchart: Decision 39"/>
          <p:cNvSpPr/>
          <p:nvPr/>
        </p:nvSpPr>
        <p:spPr>
          <a:xfrm>
            <a:off x="3466312" y="3599908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fahrenheit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&lt; 30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44891" y="3666352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0" idx="3"/>
            <a:endCxn id="45" idx="1"/>
          </p:cNvCxnSpPr>
          <p:nvPr/>
        </p:nvCxnSpPr>
        <p:spPr>
          <a:xfrm>
            <a:off x="5743928" y="4095245"/>
            <a:ext cx="79165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535580" y="3726374"/>
            <a:ext cx="1843806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Print a cold warning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0798" y="456454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0" idx="2"/>
            <a:endCxn id="51" idx="0"/>
          </p:cNvCxnSpPr>
          <p:nvPr/>
        </p:nvCxnSpPr>
        <p:spPr>
          <a:xfrm>
            <a:off x="4605120" y="4590582"/>
            <a:ext cx="0" cy="87091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341804" y="5461492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4605120" y="3312561"/>
            <a:ext cx="285236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5" idx="2"/>
          </p:cNvCxnSpPr>
          <p:nvPr/>
        </p:nvCxnSpPr>
        <p:spPr>
          <a:xfrm>
            <a:off x="7457483" y="2618702"/>
            <a:ext cx="0" cy="693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605120" y="5157441"/>
            <a:ext cx="286159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5" idx="2"/>
          </p:cNvCxnSpPr>
          <p:nvPr/>
        </p:nvCxnSpPr>
        <p:spPr>
          <a:xfrm>
            <a:off x="7457483" y="4464115"/>
            <a:ext cx="1" cy="693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8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7" grpId="0" animBg="1"/>
      <p:bldP spid="18" grpId="0"/>
      <p:bldP spid="31" grpId="0"/>
      <p:bldP spid="35" grpId="0" animBg="1"/>
      <p:bldP spid="40" grpId="0" animBg="1"/>
      <p:bldP spid="43" grpId="0"/>
      <p:bldP spid="45" grpId="0" animBg="1"/>
      <p:bldP spid="48" grpId="0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734552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the Celsius temp?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 / 5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 is"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"degrees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90: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really hot out there, be careful!"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Brrrrr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Be sure to dress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warmly!"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2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734552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the Celsius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temp?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9 / 5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 is"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"degrees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90: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really hot out there, be careful!"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Brrrrr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Be sure to dress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warmly!"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Left Bracket 4"/>
          <p:cNvSpPr/>
          <p:nvPr/>
        </p:nvSpPr>
        <p:spPr>
          <a:xfrm>
            <a:off x="818677" y="2360868"/>
            <a:ext cx="345989" cy="249533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1354135" y="4077730"/>
            <a:ext cx="345989" cy="413533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1354136" y="4850131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54135" y="5420010"/>
            <a:ext cx="1693865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0103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90</a:t>
            </a:r>
            <a:endParaRPr lang="en-US" sz="19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0642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r>
              <a:rPr lang="en-US" sz="19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30</a:t>
            </a:r>
            <a:endParaRPr lang="en-US" sz="19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” Statements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bit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/>
              <a:t>More of Python’s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Logical operators</a:t>
            </a:r>
          </a:p>
          <a:p>
            <a:r>
              <a:rPr lang="en-US" dirty="0" smtClean="0"/>
              <a:t>LOTS of practice using these operators</a:t>
            </a:r>
          </a:p>
          <a:p>
            <a:pPr lvl="1"/>
            <a:r>
              <a:rPr lang="en-US" dirty="0" smtClean="0"/>
              <a:t>Reinforced order of operations</a:t>
            </a:r>
          </a:p>
          <a:p>
            <a:r>
              <a:rPr lang="en-US" dirty="0" smtClean="0"/>
              <a:t>Boolean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”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Python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statement is used to implement the </a:t>
            </a:r>
            <a:r>
              <a:rPr lang="en-US" dirty="0" smtClean="0"/>
              <a:t>decision</a:t>
            </a:r>
            <a:endParaRPr lang="en-US" dirty="0"/>
          </a:p>
          <a:p>
            <a:pPr lvl="3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body</a:t>
            </a:r>
            <a:r>
              <a:rPr lang="en-US" dirty="0"/>
              <a:t> is a sequence of one or more statements </a:t>
            </a:r>
            <a:r>
              <a:rPr lang="en-US" u="sng" dirty="0"/>
              <a:t>indented</a:t>
            </a:r>
            <a:r>
              <a:rPr lang="en-US" dirty="0"/>
              <a:t> under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heading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6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” </a:t>
            </a: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" y="1969364"/>
            <a:ext cx="9034272" cy="4156799"/>
          </a:xfrm>
        </p:spPr>
        <p:txBody>
          <a:bodyPr/>
          <a:lstStyle/>
          <a:p>
            <a:r>
              <a:rPr lang="en-US" dirty="0"/>
              <a:t>The semantics of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should be </a:t>
            </a:r>
            <a:r>
              <a:rPr lang="en-US" dirty="0" smtClean="0"/>
              <a:t>clear</a:t>
            </a:r>
            <a:endParaRPr lang="en-US" dirty="0"/>
          </a:p>
          <a:p>
            <a:pPr lvl="1"/>
            <a:r>
              <a:rPr lang="en-US" dirty="0"/>
              <a:t>First, the condition in the heading is </a:t>
            </a:r>
            <a:r>
              <a:rPr lang="en-US" dirty="0" smtClean="0"/>
              <a:t>evaluated</a:t>
            </a:r>
            <a:endParaRPr lang="en-US" dirty="0"/>
          </a:p>
          <a:p>
            <a:pPr lvl="1"/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 smtClean="0"/>
              <a:t>The </a:t>
            </a:r>
            <a:r>
              <a:rPr lang="en-US" sz="2800" u="sng" dirty="0" smtClean="0"/>
              <a:t>statements </a:t>
            </a:r>
            <a:r>
              <a:rPr lang="en-US" sz="2800" u="sng" dirty="0"/>
              <a:t>in the body </a:t>
            </a:r>
            <a:r>
              <a:rPr lang="en-US" sz="2800" u="sng" dirty="0" smtClean="0"/>
              <a:t>are executed</a:t>
            </a:r>
          </a:p>
          <a:p>
            <a:pPr lvl="2"/>
            <a:r>
              <a:rPr lang="en-US" sz="2800" dirty="0" smtClean="0"/>
              <a:t>Control </a:t>
            </a:r>
            <a:r>
              <a:rPr lang="en-US" sz="2800" dirty="0"/>
              <a:t>passes to the next statement in the </a:t>
            </a:r>
            <a:r>
              <a:rPr lang="en-US" sz="2800" dirty="0" smtClean="0"/>
              <a:t>program</a:t>
            </a:r>
            <a:endParaRPr lang="en-US" sz="2800" dirty="0"/>
          </a:p>
          <a:p>
            <a:pPr lvl="1"/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alse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u="sng" dirty="0"/>
              <a:t>statements in the body are </a:t>
            </a:r>
            <a:r>
              <a:rPr lang="en-US" sz="2800" u="sng" dirty="0" smtClean="0"/>
              <a:t>skipped</a:t>
            </a:r>
            <a:endParaRPr lang="en-US" sz="2800" dirty="0" smtClean="0"/>
          </a:p>
          <a:p>
            <a:pPr lvl="2"/>
            <a:r>
              <a:rPr lang="en-US" sz="2800" dirty="0"/>
              <a:t>C</a:t>
            </a:r>
            <a:r>
              <a:rPr lang="en-US" sz="2800" dirty="0" smtClean="0"/>
              <a:t>ontrol </a:t>
            </a:r>
            <a:r>
              <a:rPr lang="en-US" sz="2800" dirty="0"/>
              <a:t>passes to the next statement in the </a:t>
            </a:r>
            <a:r>
              <a:rPr lang="en-US" sz="2800" dirty="0" smtClean="0"/>
              <a:t>program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6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body of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either </a:t>
            </a:r>
            <a:r>
              <a:rPr lang="en-US" u="sng" dirty="0"/>
              <a:t>executes or not </a:t>
            </a:r>
            <a:r>
              <a:rPr lang="en-US" dirty="0"/>
              <a:t>depending on the </a:t>
            </a:r>
            <a:r>
              <a:rPr lang="en-US" dirty="0" smtClean="0"/>
              <a:t>condition</a:t>
            </a:r>
          </a:p>
          <a:p>
            <a:r>
              <a:rPr lang="en-US" dirty="0" smtClean="0"/>
              <a:t>Control </a:t>
            </a:r>
            <a:r>
              <a:rPr lang="en-US" dirty="0"/>
              <a:t>then passes to the next </a:t>
            </a:r>
            <a:r>
              <a:rPr lang="en-US" dirty="0" smtClean="0"/>
              <a:t>(non-body) statement </a:t>
            </a:r>
            <a:r>
              <a:rPr lang="en-US" dirty="0"/>
              <a:t>after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 </a:t>
            </a:r>
            <a:r>
              <a:rPr lang="en-US" i="1" dirty="0"/>
              <a:t>one-way</a:t>
            </a:r>
            <a:r>
              <a:rPr lang="en-US" dirty="0"/>
              <a:t> or </a:t>
            </a:r>
            <a:r>
              <a:rPr lang="en-US" i="1" dirty="0"/>
              <a:t>simple</a:t>
            </a:r>
            <a:r>
              <a:rPr lang="en-US" dirty="0"/>
              <a:t> </a:t>
            </a:r>
            <a:r>
              <a:rPr lang="en-US" dirty="0" smtClean="0"/>
              <a:t>decision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91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02595" cy="4156799"/>
          </a:xfrm>
        </p:spPr>
        <p:txBody>
          <a:bodyPr/>
          <a:lstStyle/>
          <a:p>
            <a:r>
              <a:rPr lang="en-US" dirty="0" smtClean="0"/>
              <a:t>Conditions</a:t>
            </a:r>
          </a:p>
          <a:p>
            <a:pPr lvl="1"/>
            <a:r>
              <a:rPr lang="en-US" sz="3200" dirty="0" smtClean="0"/>
              <a:t>Can use any comparison (rational) operators</a:t>
            </a:r>
          </a:p>
          <a:p>
            <a:pPr lvl="1"/>
            <a:r>
              <a:rPr lang="en-US" sz="3200" dirty="0" smtClean="0"/>
              <a:t>Can use any logical (Boolean) operators</a:t>
            </a:r>
          </a:p>
          <a:p>
            <a:pPr lvl="1"/>
            <a:r>
              <a:rPr lang="en-US" sz="3200" dirty="0" smtClean="0"/>
              <a:t>Evaluate to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sz="3200" dirty="0" smtClean="0"/>
              <a:t>or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71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Two-Way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Python, a </a:t>
            </a:r>
            <a:r>
              <a:rPr lang="en-US" i="1" dirty="0"/>
              <a:t>two-way decision </a:t>
            </a:r>
            <a:r>
              <a:rPr lang="en-US" dirty="0"/>
              <a:t>can be implemented by attaching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clause </a:t>
            </a:r>
            <a:r>
              <a:rPr lang="en-US" dirty="0"/>
              <a:t>onto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clause</a:t>
            </a:r>
            <a:endParaRPr lang="en-US" dirty="0"/>
          </a:p>
          <a:p>
            <a:r>
              <a:rPr lang="en-US" dirty="0"/>
              <a:t>This is called an if-else statement: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07048" y="4272182"/>
            <a:ext cx="41344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&lt;statements&gt;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&lt;statements&gt;</a:t>
            </a:r>
          </a:p>
        </p:txBody>
      </p:sp>
    </p:spTree>
    <p:extLst>
      <p:ext uri="{BB962C8B-B14F-4D97-AF65-F5344CB8AC3E}">
        <p14:creationId xmlns:p14="http://schemas.microsoft.com/office/powerpoint/2010/main" val="102957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Python Handles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if-else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</a:t>
            </a:r>
            <a:r>
              <a:rPr lang="en-US" dirty="0" smtClean="0"/>
              <a:t>sees this </a:t>
            </a:r>
            <a:r>
              <a:rPr lang="en-US" dirty="0"/>
              <a:t>structure,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evaluates </a:t>
            </a:r>
            <a:r>
              <a:rPr lang="en-US" dirty="0"/>
              <a:t>the </a:t>
            </a:r>
            <a:r>
              <a:rPr lang="en-US" dirty="0" smtClean="0"/>
              <a:t>condition</a:t>
            </a:r>
            <a:endParaRPr lang="en-US" dirty="0"/>
          </a:p>
          <a:p>
            <a:pPr lvl="1"/>
            <a:r>
              <a:rPr lang="en-US" dirty="0"/>
              <a:t>If the condition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, </a:t>
            </a:r>
            <a:r>
              <a:rPr lang="en-US" dirty="0" smtClean="0"/>
              <a:t>the set of </a:t>
            </a:r>
            <a:br>
              <a:rPr lang="en-US" dirty="0" smtClean="0"/>
            </a:br>
            <a:r>
              <a:rPr lang="en-US" dirty="0" smtClean="0"/>
              <a:t>statements </a:t>
            </a:r>
            <a:r>
              <a:rPr lang="en-US" dirty="0"/>
              <a:t>under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are </a:t>
            </a:r>
            <a:r>
              <a:rPr lang="en-US" dirty="0" smtClean="0"/>
              <a:t>executed</a:t>
            </a:r>
            <a:endParaRPr lang="en-US" dirty="0"/>
          </a:p>
          <a:p>
            <a:pPr lvl="1"/>
            <a:r>
              <a:rPr lang="en-US" dirty="0"/>
              <a:t>If the condition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, </a:t>
            </a:r>
            <a:r>
              <a:rPr lang="en-US" dirty="0" smtClean="0"/>
              <a:t>the set of </a:t>
            </a:r>
            <a:br>
              <a:rPr lang="en-US" dirty="0" smtClean="0"/>
            </a:br>
            <a:r>
              <a:rPr lang="en-US" dirty="0" smtClean="0"/>
              <a:t>statements</a:t>
            </a:r>
            <a:r>
              <a:rPr lang="en-US" dirty="0"/>
              <a:t> </a:t>
            </a:r>
            <a:r>
              <a:rPr lang="en-US" dirty="0" smtClean="0"/>
              <a:t>under </a:t>
            </a:r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dirty="0"/>
              <a:t>are </a:t>
            </a:r>
            <a:r>
              <a:rPr lang="en-US" dirty="0" smtClean="0"/>
              <a:t>executed</a:t>
            </a:r>
            <a:endParaRPr lang="en-US" dirty="0"/>
          </a:p>
          <a:p>
            <a:pPr lvl="3"/>
            <a:endParaRPr lang="en-US" sz="1600" dirty="0" smtClean="0"/>
          </a:p>
          <a:p>
            <a:r>
              <a:rPr lang="en-US" sz="2800" dirty="0" smtClean="0"/>
              <a:t>The code after the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if-else </a:t>
            </a:r>
            <a:r>
              <a:rPr lang="en-US" sz="2800" dirty="0" smtClean="0"/>
              <a:t>is only </a:t>
            </a:r>
            <a:r>
              <a:rPr lang="en-US" sz="2800" dirty="0"/>
              <a:t>executed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after</a:t>
            </a:r>
            <a:r>
              <a:rPr lang="en-US" sz="2800" dirty="0" smtClean="0"/>
              <a:t> </a:t>
            </a:r>
            <a:r>
              <a:rPr lang="en-US" sz="2800" dirty="0"/>
              <a:t>one of </a:t>
            </a:r>
            <a:r>
              <a:rPr lang="en-US" sz="2800" dirty="0" smtClean="0"/>
              <a:t>the </a:t>
            </a:r>
            <a:r>
              <a:rPr lang="en-US" sz="2800" dirty="0"/>
              <a:t>sets of statements </a:t>
            </a:r>
            <a:r>
              <a:rPr lang="en-US" sz="2800" dirty="0" smtClean="0"/>
              <a:t>is executed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51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6112" cy="415679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&lt;code1&gt;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       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&lt;code2&gt;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Only execute code1 if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theCondition</a:t>
            </a:r>
            <a:r>
              <a:rPr lang="en-US" dirty="0" smtClean="0"/>
              <a:t> is </a:t>
            </a:r>
            <a:r>
              <a:rPr lang="en-US" u="sng" dirty="0" smtClean="0"/>
              <a:t>True</a:t>
            </a:r>
          </a:p>
          <a:p>
            <a:r>
              <a:rPr lang="en-US" dirty="0" smtClean="0"/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theCondition</a:t>
            </a:r>
            <a:r>
              <a:rPr lang="en-US" dirty="0"/>
              <a:t> is </a:t>
            </a:r>
            <a:r>
              <a:rPr lang="en-US" u="sng" dirty="0" smtClean="0"/>
              <a:t>not True</a:t>
            </a:r>
            <a:r>
              <a:rPr lang="en-US" dirty="0" smtClean="0"/>
              <a:t>, run code2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0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sz="2800" dirty="0"/>
              <a:t>Each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dirty="0"/>
              <a:t>statement must close with a colon (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Code in the body (that is executed as part of the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dirty="0" smtClean="0"/>
              <a:t>statement) must be indented</a:t>
            </a:r>
          </a:p>
          <a:p>
            <a:pPr lvl="1"/>
            <a:r>
              <a:rPr lang="en-US" dirty="0" smtClean="0"/>
              <a:t>By four spaces</a:t>
            </a:r>
          </a:p>
          <a:p>
            <a:pPr lvl="1"/>
            <a:r>
              <a:rPr lang="en-US" dirty="0" smtClean="0"/>
              <a:t>Hitting the “Tab” key in many editors (including </a:t>
            </a:r>
            <a:r>
              <a:rPr lang="en-US" dirty="0" err="1" smtClean="0"/>
              <a:t>emacs</a:t>
            </a:r>
            <a:r>
              <a:rPr lang="en-US" dirty="0" smtClean="0"/>
              <a:t>) will automatically indent it by four 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Two-Way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69364"/>
            <a:ext cx="8863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3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5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&gt; 5: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larger than five!"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is </a:t>
            </a:r>
            <a:r>
              <a:rPr lang="en-US" sz="23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less than 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equal to five!"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Left Bracket 4"/>
          <p:cNvSpPr/>
          <p:nvPr/>
        </p:nvSpPr>
        <p:spPr>
          <a:xfrm>
            <a:off x="864973" y="2388971"/>
            <a:ext cx="345989" cy="1733804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1573427" y="3255873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1573426" y="4122774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4135" y="5420010"/>
            <a:ext cx="1693865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0103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b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5</a:t>
            </a:r>
            <a:r>
              <a:rPr lang="en-US" sz="1900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is 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19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0642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br>
              <a:rPr lang="en-US" sz="1900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5 </a:t>
            </a:r>
            <a:r>
              <a:rPr lang="en-US" sz="1900" b="1" dirty="0" smtClean="0">
                <a:solidFill>
                  <a:srgbClr val="008000"/>
                </a:solidFill>
                <a:cs typeface="Courier New" panose="02070309020205020404" pitchFamily="49" charset="0"/>
              </a:rPr>
              <a:t>is </a:t>
            </a:r>
            <a:r>
              <a:rPr lang="en-US" sz="1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19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7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Two-Way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69364"/>
            <a:ext cx="8863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3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</a:t>
            </a:r>
            <a:r>
              <a:rPr lang="en-US" sz="23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 2 == 0: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number is even."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number is odd."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7" name="Left Bracket 6"/>
          <p:cNvSpPr/>
          <p:nvPr/>
        </p:nvSpPr>
        <p:spPr>
          <a:xfrm>
            <a:off x="864971" y="2387226"/>
            <a:ext cx="345989" cy="2122990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1598138" y="3692664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>
            <a:off x="1598137" y="4510216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4541" y="5432279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code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57704" y="5432279"/>
            <a:ext cx="305520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It checks whether a number is even or odd.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Dangerous Dinosaurs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just been flown to an island where there are a wide variety of </a:t>
            </a:r>
            <a:r>
              <a:rPr lang="en-US" dirty="0" smtClean="0"/>
              <a:t>dinosaurs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are unsure which are dangerous so we have come up with some rules to figure out </a:t>
            </a:r>
            <a:r>
              <a:rPr lang="en-US" dirty="0" smtClean="0"/>
              <a:t>which are </a:t>
            </a:r>
            <a:r>
              <a:rPr lang="en-US" dirty="0"/>
              <a:t>dangerous </a:t>
            </a:r>
            <a:r>
              <a:rPr lang="en-US" dirty="0" smtClean="0"/>
              <a:t>and which are not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0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LIVECODING!!!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5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rules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If the dinosaur has </a:t>
            </a:r>
            <a:r>
              <a:rPr lang="en-US" u="sng" dirty="0"/>
              <a:t>sharp teeth</a:t>
            </a:r>
            <a:r>
              <a:rPr lang="en-US" dirty="0"/>
              <a:t>, it is dangerous</a:t>
            </a:r>
          </a:p>
          <a:p>
            <a:pPr lvl="1"/>
            <a:r>
              <a:rPr lang="en-US" dirty="0"/>
              <a:t>If the dinosaur is </a:t>
            </a:r>
            <a:r>
              <a:rPr lang="en-US" u="sng" dirty="0"/>
              <a:t>behind a large wall</a:t>
            </a:r>
            <a:r>
              <a:rPr lang="en-US" dirty="0"/>
              <a:t>, it is </a:t>
            </a:r>
            <a:r>
              <a:rPr lang="en-US" b="1" dirty="0"/>
              <a:t>not</a:t>
            </a:r>
            <a:r>
              <a:rPr lang="en-US" dirty="0"/>
              <a:t> dangerous</a:t>
            </a:r>
          </a:p>
          <a:p>
            <a:pPr lvl="1"/>
            <a:r>
              <a:rPr lang="en-US" dirty="0"/>
              <a:t>If the dinosaur is </a:t>
            </a:r>
            <a:r>
              <a:rPr lang="en-US" u="sng" dirty="0"/>
              <a:t>walking on two legs</a:t>
            </a:r>
            <a:r>
              <a:rPr lang="en-US" dirty="0"/>
              <a:t>, it is dangerous</a:t>
            </a:r>
          </a:p>
          <a:p>
            <a:pPr lvl="1"/>
            <a:r>
              <a:rPr lang="en-US" dirty="0"/>
              <a:t>If the dinosaur has </a:t>
            </a:r>
            <a:r>
              <a:rPr lang="en-US" u="sng" dirty="0"/>
              <a:t>sharp claws </a:t>
            </a:r>
            <a:r>
              <a:rPr lang="en-US" b="1" u="sng" dirty="0"/>
              <a:t>and</a:t>
            </a:r>
            <a:r>
              <a:rPr lang="en-US" u="sng" dirty="0"/>
              <a:t> a beak</a:t>
            </a:r>
            <a:r>
              <a:rPr lang="en-US" dirty="0"/>
              <a:t>, it is dangerous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2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 Example -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reasonable variables for this code?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sharp teeth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behind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large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wall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walking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on two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legs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sharp claws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has beak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7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 Example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966200" cy="4156799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DinoCheck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answer 'True' or 'False' for each question"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Does the dinosaur have sharp teeth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the dinosaur behind a large wall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the dinosaur walking on two legs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Does the dinosaur have sharp claws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Does the dinosaur have a beak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 careful of a dinosaur with sharp teeth!"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are safe, the dinosaur is behind a big wall!"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 careful of a dinosaur who walks on two legs!"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and 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 careful of a dinosaur with sharp claws and a beak!"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 luck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68" y="826364"/>
            <a:ext cx="8439665" cy="1143000"/>
          </a:xfrm>
        </p:spPr>
        <p:txBody>
          <a:bodyPr/>
          <a:lstStyle/>
          <a:p>
            <a:r>
              <a:rPr lang="en-US" dirty="0" smtClean="0"/>
              <a:t>Dinosaurs Example – Another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966200" cy="4156799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</a:t>
            </a:r>
            <a:r>
              <a:rPr lang="en-US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DinoCheck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1.0"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("Please answer 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'0' (no) 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'1' (yes) for 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question")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u="sng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"Does the dinosaur have sharp teeth?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u="sng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the dinosaur behind a large wall?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1600" b="1" u="sng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the dinosaur walking on two legs?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u="sng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"Does the dinosaur have sharp claws?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u="sng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"Does the dinosaur have a beak?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u="sng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 careful of a dinosaur with sharp teeth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u="sng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are safe, the dinosaur is behind a big wall!"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u="sng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 careful of a dinosaur who walks on two legs!"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u="sng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600" b="1" u="sng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u="sng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 careful of a dinosaur with sharp claws and a beak!"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 luck!"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28556" y="1769309"/>
            <a:ext cx="2513363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changes are in blue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Multi-Way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6364"/>
            <a:ext cx="9144000" cy="1143000"/>
          </a:xfrm>
        </p:spPr>
        <p:txBody>
          <a:bodyPr/>
          <a:lstStyle/>
          <a:p>
            <a:r>
              <a:rPr lang="en-US" dirty="0" smtClean="0"/>
              <a:t>Bigger (and Better) Decision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7881" cy="4156799"/>
          </a:xfrm>
        </p:spPr>
        <p:txBody>
          <a:bodyPr/>
          <a:lstStyle/>
          <a:p>
            <a:r>
              <a:rPr lang="en-US" dirty="0" smtClean="0"/>
              <a:t>One-Way and Two-Way structures are useful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But what if we have to check multiple </a:t>
            </a:r>
            <a:br>
              <a:rPr lang="en-US" dirty="0" smtClean="0"/>
            </a:br>
            <a:r>
              <a:rPr lang="en-US" dirty="0" smtClean="0"/>
              <a:t>exclusive conditions?</a:t>
            </a:r>
          </a:p>
          <a:p>
            <a:pPr lvl="1"/>
            <a:r>
              <a:rPr lang="en-US" i="1" dirty="0" smtClean="0"/>
              <a:t>Exclusive</a:t>
            </a:r>
            <a:r>
              <a:rPr lang="en-US" dirty="0" smtClean="0"/>
              <a:t> conditions do not overlap with each other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value of a playing card, letter grade in a class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could we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0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&lt;condition1&gt;: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case1 statements&gt;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&lt;condition2&gt;: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case2 statements&gt;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&lt;condition3&gt;: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case3 statements&gt;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"</a:t>
            </a:r>
            <a:r>
              <a:rPr lang="en-US" sz="2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statements if needed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 statements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07676" y="5154194"/>
            <a:ext cx="301504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“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” statement is optional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69308" y="5273507"/>
            <a:ext cx="423836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9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Understand decision structures</a:t>
            </a:r>
          </a:p>
          <a:p>
            <a:pPr lvl="1"/>
            <a:r>
              <a:rPr lang="en-US" dirty="0" smtClean="0"/>
              <a:t>One-way</a:t>
            </a:r>
            <a:r>
              <a:rPr lang="en-US" dirty="0"/>
              <a:t>, two-way, and multi-way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,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  <a:r>
              <a:rPr lang="en-US" dirty="0"/>
              <a:t> statements</a:t>
            </a:r>
          </a:p>
          <a:p>
            <a:r>
              <a:rPr lang="en-US" dirty="0" smtClean="0"/>
              <a:t>Review control </a:t>
            </a:r>
            <a:r>
              <a:rPr lang="en-US" dirty="0"/>
              <a:t>structures </a:t>
            </a:r>
            <a:r>
              <a:rPr lang="en-US" dirty="0" smtClean="0"/>
              <a:t>&amp; conditional </a:t>
            </a:r>
            <a:r>
              <a:rPr lang="en-US" dirty="0"/>
              <a:t>operators</a:t>
            </a:r>
          </a:p>
          <a:p>
            <a:r>
              <a:rPr lang="en-US" dirty="0" smtClean="0"/>
              <a:t>More practice using </a:t>
            </a:r>
            <a:r>
              <a:rPr lang="en-US" dirty="0"/>
              <a:t>the </a:t>
            </a:r>
            <a:r>
              <a:rPr lang="en-US" dirty="0" smtClean="0"/>
              <a:t>Boolean </a:t>
            </a:r>
            <a:r>
              <a:rPr lang="en-US" dirty="0"/>
              <a:t>data type</a:t>
            </a:r>
          </a:p>
          <a:p>
            <a:r>
              <a:rPr lang="en-US" dirty="0" smtClean="0"/>
              <a:t>Learn how to implement algorithms </a:t>
            </a:r>
            <a:br>
              <a:rPr lang="en-US" dirty="0" smtClean="0"/>
            </a:br>
            <a:r>
              <a:rPr lang="en-US" dirty="0" smtClean="0"/>
              <a:t>using decision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55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5524" cy="41567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a </a:t>
            </a:r>
            <a:r>
              <a:rPr lang="en-US" dirty="0" smtClean="0"/>
              <a:t>computer science professor </a:t>
            </a:r>
            <a:r>
              <a:rPr lang="en-US" dirty="0"/>
              <a:t>gives a </a:t>
            </a:r>
            <a:r>
              <a:rPr lang="en-US" dirty="0" smtClean="0"/>
              <a:t>five-point quiz </a:t>
            </a:r>
            <a:r>
              <a:rPr lang="en-US" dirty="0"/>
              <a:t>at the beginning of every </a:t>
            </a:r>
            <a:r>
              <a:rPr lang="en-US" dirty="0" smtClean="0"/>
              <a:t>class</a:t>
            </a:r>
            <a:endParaRPr lang="en-US" dirty="0"/>
          </a:p>
          <a:p>
            <a:r>
              <a:rPr lang="en-US" dirty="0" smtClean="0"/>
              <a:t>Possible grades </a:t>
            </a:r>
            <a:r>
              <a:rPr lang="en-US" dirty="0"/>
              <a:t>are as </a:t>
            </a:r>
            <a:r>
              <a:rPr lang="en-US" dirty="0" smtClean="0"/>
              <a:t>follows:</a:t>
            </a:r>
          </a:p>
          <a:p>
            <a:pPr marL="457200" lvl="1" indent="0">
              <a:buNone/>
            </a:pPr>
            <a:r>
              <a:rPr lang="en-US" sz="3200" dirty="0" smtClean="0"/>
              <a:t>5 points: A		3 points: C		1 point:   F</a:t>
            </a:r>
            <a:br>
              <a:rPr lang="en-US" sz="3200" dirty="0" smtClean="0"/>
            </a:br>
            <a:r>
              <a:rPr lang="en-US" sz="3200" dirty="0" smtClean="0"/>
              <a:t>4 points: B		2 points: D		0 points: F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print out the letter grade based on the raw points, what would the code need to look like?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8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</a:t>
            </a:r>
            <a:r>
              <a:rPr lang="en-US" dirty="0"/>
              <a:t>Selection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quiz score out of 5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an 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4: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C"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failed the quiz"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8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</a:t>
            </a:r>
            <a:r>
              <a:rPr lang="en-US" dirty="0"/>
              <a:t>Selection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quiz score out of 5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an 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4: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C"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failed the quiz"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23" name="Left Bracket 22"/>
          <p:cNvSpPr/>
          <p:nvPr/>
        </p:nvSpPr>
        <p:spPr>
          <a:xfrm>
            <a:off x="1050325" y="2318691"/>
            <a:ext cx="345989" cy="3104882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>
            <a:off x="1635211" y="2931381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>
          <a:xfrm>
            <a:off x="1635211" y="3546749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ket 25"/>
          <p:cNvSpPr/>
          <p:nvPr/>
        </p:nvSpPr>
        <p:spPr>
          <a:xfrm>
            <a:off x="1635210" y="5386502"/>
            <a:ext cx="345989" cy="314081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ket 26"/>
          <p:cNvSpPr/>
          <p:nvPr/>
        </p:nvSpPr>
        <p:spPr>
          <a:xfrm>
            <a:off x="1635210" y="4155767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ket 27"/>
          <p:cNvSpPr/>
          <p:nvPr/>
        </p:nvSpPr>
        <p:spPr>
          <a:xfrm>
            <a:off x="1635209" y="4777485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49696" y="2847435"/>
            <a:ext cx="2596896" cy="24006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these </a:t>
            </a:r>
            <a:r>
              <a:rPr lang="en-US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are</a:t>
            </a:r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  <a:t>five </a:t>
            </a:r>
            <a:br>
              <a:rPr lang="en-US" b="1" dirty="0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separate</a:t>
            </a:r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CC00"/>
                </a:solidFill>
                <a:latin typeface="+mj-lt"/>
                <a:cs typeface="Courier New" panose="02070309020205020404" pitchFamily="49" charset="0"/>
              </a:rPr>
              <a:t>statements</a:t>
            </a:r>
          </a:p>
          <a:p>
            <a:pPr algn="ctr"/>
            <a:endParaRPr lang="en-US" sz="1900" b="1" dirty="0" smtClean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since this is an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sz="19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block, only </a:t>
            </a:r>
            <a:r>
              <a:rPr lang="en-US" sz="1900" b="1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 of the five statements </a:t>
            </a:r>
            <a:br>
              <a:rPr lang="en-US" sz="19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will be executed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Nested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40496" cy="4156799"/>
          </a:xfrm>
        </p:spPr>
        <p:txBody>
          <a:bodyPr/>
          <a:lstStyle/>
          <a:p>
            <a:r>
              <a:rPr lang="en-US" dirty="0"/>
              <a:t>Up until now, we have only used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single </a:t>
            </a:r>
            <a:r>
              <a:rPr lang="en-US" dirty="0"/>
              <a:t>level of decision making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if we want to make decisions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within </a:t>
            </a:r>
            <a:r>
              <a:rPr lang="en-US" dirty="0"/>
              <a:t>decisions</a:t>
            </a:r>
            <a:r>
              <a:rPr lang="en-US" dirty="0" smtClean="0"/>
              <a:t>?</a:t>
            </a:r>
          </a:p>
          <a:p>
            <a:pPr lvl="3"/>
            <a:endParaRPr lang="en-US" b="1" dirty="0" smtClean="0"/>
          </a:p>
          <a:p>
            <a:r>
              <a:rPr lang="en-US" dirty="0" smtClean="0"/>
              <a:t>These are called </a:t>
            </a:r>
            <a:r>
              <a:rPr lang="en-US" i="1" dirty="0" smtClean="0"/>
              <a:t>nested</a:t>
            </a:r>
            <a:r>
              <a:rPr lang="en-US" dirty="0" smtClean="0"/>
              <a:t> selection structures</a:t>
            </a:r>
          </a:p>
          <a:p>
            <a:pPr lvl="1"/>
            <a:r>
              <a:rPr lang="en-US" sz="3200" dirty="0" smtClean="0"/>
              <a:t>We’ll first cover nested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sz="3200" dirty="0" smtClean="0"/>
              <a:t>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28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826364"/>
            <a:ext cx="8540496" cy="1143000"/>
          </a:xfrm>
        </p:spPr>
        <p:txBody>
          <a:bodyPr/>
          <a:lstStyle/>
          <a:p>
            <a:r>
              <a:rPr lang="en-US" dirty="0" smtClean="0"/>
              <a:t>Nested Selection Structure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5524" cy="4156799"/>
          </a:xfrm>
        </p:spPr>
        <p:txBody>
          <a:bodyPr/>
          <a:lstStyle/>
          <a:p>
            <a:r>
              <a:rPr lang="en-US" sz="3000" dirty="0" smtClean="0"/>
              <a:t>For example, we may</a:t>
            </a:r>
          </a:p>
          <a:p>
            <a:pPr lvl="1"/>
            <a:r>
              <a:rPr lang="en-US" sz="2600" dirty="0" smtClean="0"/>
              <a:t>Ask the user if they have a pet</a:t>
            </a:r>
          </a:p>
          <a:p>
            <a:pPr lvl="1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 </a:t>
            </a:r>
            <a:r>
              <a:rPr lang="en-US" sz="2600" dirty="0" smtClean="0"/>
              <a:t>they have a pet</a:t>
            </a:r>
          </a:p>
          <a:p>
            <a:pPr lvl="2"/>
            <a:r>
              <a:rPr lang="en-US" sz="2600" dirty="0" smtClean="0"/>
              <a:t>Ask the user what type of pet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sz="2600" dirty="0" smtClean="0"/>
              <a:t>they have a dog, take it for a walk</a:t>
            </a:r>
          </a:p>
          <a:p>
            <a:pPr lvl="2"/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600" dirty="0" smtClean="0"/>
              <a:t>they have a cat, clean the litter box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600" dirty="0" smtClean="0"/>
              <a:t>clean </a:t>
            </a:r>
            <a:r>
              <a:rPr lang="en-US" sz="2600" dirty="0"/>
              <a:t>the </a:t>
            </a:r>
            <a:r>
              <a:rPr lang="en-US" sz="2600" dirty="0" smtClean="0"/>
              <a:t>cage/stable/tank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05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condition1 == 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condition2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condition3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codeB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codeC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codeD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5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condition1 == 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condition2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condition3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codeB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codeC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codeD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13" name="Left Bracket 12"/>
          <p:cNvSpPr/>
          <p:nvPr/>
        </p:nvSpPr>
        <p:spPr>
          <a:xfrm>
            <a:off x="457200" y="1969364"/>
            <a:ext cx="345989" cy="3467609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252151" y="2430684"/>
            <a:ext cx="345989" cy="2153674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>
            <a:off x="2108886" y="2879646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1264507" y="5436973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/>
          <p:cNvSpPr/>
          <p:nvPr/>
        </p:nvSpPr>
        <p:spPr>
          <a:xfrm>
            <a:off x="2108886" y="3703168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>
            <a:off x="2108886" y="4584358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572805" y="1806689"/>
            <a:ext cx="2328178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program:</a:t>
            </a:r>
            <a:b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an</a:t>
            </a: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if-else </a:t>
            </a:r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block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805" y="2843241"/>
            <a:ext cx="2328178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is the next level, </a:t>
            </a:r>
            <a:r>
              <a:rPr lang="en-US" sz="1900" b="1" u="sng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inside</a:t>
            </a:r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the first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statement</a:t>
            </a:r>
            <a:endParaRPr lang="en-US" sz="1900" b="1" dirty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8501" y="3879793"/>
            <a:ext cx="2656786" cy="210826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codeA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  <a:t>codeB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, and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codeC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are separate statements</a:t>
            </a:r>
          </a:p>
          <a:p>
            <a:pPr algn="ctr"/>
            <a:endParaRPr lang="en-US" sz="1900" b="1" dirty="0" smtClean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since this is an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-else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block, only </a:t>
            </a:r>
            <a:r>
              <a:rPr lang="en-US" sz="1900" b="1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 of them will be executed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51712" y="5015835"/>
            <a:ext cx="2113581" cy="155427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if our first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statement was false, we would skip here and execute</a:t>
            </a:r>
            <a:r>
              <a:rPr lang="en-US" sz="1900" b="1" dirty="0" smtClean="0">
                <a:solidFill>
                  <a:srgbClr val="FFCC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1900" b="1" dirty="0" err="1" smtClean="0">
                <a:solidFill>
                  <a:srgbClr val="DEB400"/>
                </a:solidFill>
                <a:latin typeface="+mj-lt"/>
                <a:cs typeface="Courier New" panose="02070309020205020404" pitchFamily="49" charset="0"/>
              </a:rPr>
              <a:t>codeD</a:t>
            </a:r>
            <a:endParaRPr lang="en-US" sz="1900" b="1" dirty="0">
              <a:solidFill>
                <a:srgbClr val="DEB4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81" y="826364"/>
            <a:ext cx="8390238" cy="1143000"/>
          </a:xfrm>
        </p:spPr>
        <p:txBody>
          <a:bodyPr/>
          <a:lstStyle/>
          <a:p>
            <a:r>
              <a:rPr lang="en-US" dirty="0" smtClean="0"/>
              <a:t>Nested Selection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26163" cy="4156799"/>
          </a:xfrm>
        </p:spPr>
        <p:txBody>
          <a:bodyPr/>
          <a:lstStyle/>
          <a:p>
            <a:r>
              <a:rPr lang="en-US" dirty="0"/>
              <a:t>You recently took a part-time job to help pay for your </a:t>
            </a:r>
            <a:r>
              <a:rPr lang="en-US" dirty="0" smtClean="0"/>
              <a:t>student loans at </a:t>
            </a:r>
            <a:r>
              <a:rPr lang="en-US" dirty="0"/>
              <a:t>a local </a:t>
            </a:r>
            <a:r>
              <a:rPr lang="en-US" dirty="0" smtClean="0"/>
              <a:t>cell phone </a:t>
            </a:r>
            <a:r>
              <a:rPr lang="en-US" dirty="0"/>
              <a:t>store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sell at least $1000 worth of phones in a pay period, you get a bonus</a:t>
            </a:r>
          </a:p>
          <a:p>
            <a:pPr lvl="1"/>
            <a:r>
              <a:rPr lang="en-US" sz="3200" dirty="0"/>
              <a:t>Your bonus is 3% if you sold at least 3 iPhones, otherwise your bonus is </a:t>
            </a:r>
            <a:r>
              <a:rPr lang="en-US" sz="3200" dirty="0" smtClean="0"/>
              <a:t>only 2</a:t>
            </a:r>
            <a:r>
              <a:rPr lang="en-US" sz="3200" dirty="0"/>
              <a:t>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7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69364"/>
            <a:ext cx="9292280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7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total sales:"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1000.00: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iPhonesSold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number of </a:t>
            </a:r>
            <a:r>
              <a:rPr lang="en-US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iPhones sold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iPhonesSold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bonus =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0.03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bonus =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0.02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bonus is $"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bonus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Sorry, you do not get a bonus this </a:t>
            </a:r>
            <a:r>
              <a:rPr lang="en-US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 period."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92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we’ve </a:t>
            </a:r>
            <a:r>
              <a:rPr lang="en-US" dirty="0" smtClean="0"/>
              <a:t>only seen programs with sequences </a:t>
            </a:r>
            <a:r>
              <a:rPr lang="en-US" dirty="0"/>
              <a:t>of instructions </a:t>
            </a:r>
            <a:endParaRPr lang="en-US" dirty="0" smtClean="0"/>
          </a:p>
          <a:p>
            <a:pPr lvl="1"/>
            <a:r>
              <a:rPr lang="en-US" dirty="0" smtClean="0"/>
              <a:t>This is a fundamental programming concept</a:t>
            </a:r>
          </a:p>
          <a:p>
            <a:pPr lvl="1"/>
            <a:r>
              <a:rPr lang="en-US" dirty="0" smtClean="0"/>
              <a:t>But it’s not enough to solve every problem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to be able to </a:t>
            </a:r>
            <a:r>
              <a:rPr lang="en-US" dirty="0" smtClean="0"/>
              <a:t>control the flow of</a:t>
            </a:r>
            <a:br>
              <a:rPr lang="en-US" dirty="0" smtClean="0"/>
            </a:br>
            <a:r>
              <a:rPr lang="en-US" dirty="0" smtClean="0"/>
              <a:t>a program to suit particular situations</a:t>
            </a:r>
          </a:p>
          <a:p>
            <a:pPr lvl="1"/>
            <a:r>
              <a:rPr lang="en-US" dirty="0" smtClean="0"/>
              <a:t>What can we use to do that?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Example: Max of Three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in Design: Max of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decision </a:t>
            </a:r>
            <a:r>
              <a:rPr lang="en-US" dirty="0"/>
              <a:t>structures, we can solve more complicated programming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However, designing and coding these programs becomes more complicated too!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Let’s create an </a:t>
            </a:r>
            <a:r>
              <a:rPr lang="en-US" dirty="0"/>
              <a:t>algorithm to find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largest of three </a:t>
            </a:r>
            <a:r>
              <a:rPr lang="en-US" dirty="0" smtClean="0"/>
              <a:t>numbers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9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of Three: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1449" cy="4156799"/>
          </a:xfrm>
        </p:spPr>
        <p:txBody>
          <a:bodyPr/>
          <a:lstStyle/>
          <a:p>
            <a:r>
              <a:rPr lang="en-US" dirty="0" smtClean="0"/>
              <a:t>Here’s the “easy” part of our code completed:</a:t>
            </a:r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x1, x2, x3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three values: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need to write the missing code that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 </a:t>
            </a:r>
            <a:endParaRPr lang="en-US" sz="18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"maximum"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the value of the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largest number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largest value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maximum)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22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Compare Each to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looks like a three-way decision, where we need to execute </a:t>
            </a:r>
            <a:r>
              <a:rPr lang="en-US" u="sng" dirty="0"/>
              <a:t>one</a:t>
            </a:r>
            <a:r>
              <a:rPr lang="en-US" dirty="0"/>
              <a:t> of the following</a:t>
            </a:r>
            <a:r>
              <a:rPr lang="en-US" dirty="0" smtClean="0"/>
              <a:t>:</a:t>
            </a:r>
          </a:p>
          <a:p>
            <a:pPr marL="800100" lvl="2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x1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x2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x3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 smtClean="0"/>
          </a:p>
          <a:p>
            <a:r>
              <a:rPr lang="en-US" dirty="0" smtClean="0"/>
              <a:t>What we need to do now is preface each </a:t>
            </a:r>
            <a:br>
              <a:rPr lang="en-US" dirty="0" smtClean="0"/>
            </a:br>
            <a:r>
              <a:rPr lang="en-US" dirty="0" smtClean="0"/>
              <a:t>one of these with the right condition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74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50876" cy="4156799"/>
          </a:xfrm>
        </p:spPr>
        <p:txBody>
          <a:bodyPr/>
          <a:lstStyle/>
          <a:p>
            <a:r>
              <a:rPr lang="en-US" dirty="0" smtClean="0"/>
              <a:t>Let’s look at the case 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 </a:t>
            </a:r>
            <a:r>
              <a:rPr lang="en-US" dirty="0" smtClean="0"/>
              <a:t>is the largest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x1 &gt;= x2 &gt;= x3: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Is this syntactically correct?</a:t>
            </a:r>
          </a:p>
          <a:p>
            <a:pPr lvl="1"/>
            <a:r>
              <a:rPr lang="en-US" dirty="0" smtClean="0"/>
              <a:t>Yes, Python allows this</a:t>
            </a:r>
          </a:p>
          <a:p>
            <a:pPr lvl="1"/>
            <a:r>
              <a:rPr lang="en-US" dirty="0" smtClean="0"/>
              <a:t>It’s equivalent to </a:t>
            </a:r>
            <a:r>
              <a:rPr lang="en-US" altLang="en-US" b="1" dirty="0"/>
              <a:t>x1 ≥ x2 ≥ x3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4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Writing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5" y="1969364"/>
            <a:ext cx="8859794" cy="4156799"/>
          </a:xfrm>
        </p:spPr>
        <p:txBody>
          <a:bodyPr/>
          <a:lstStyle/>
          <a:p>
            <a:r>
              <a:rPr lang="en-US" sz="2800" dirty="0" smtClean="0"/>
              <a:t>When writing a decision, there are two critical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Does the condition accurately and correctly </a:t>
            </a:r>
            <a:br>
              <a:rPr lang="en-US" dirty="0" smtClean="0"/>
            </a:br>
            <a:r>
              <a:rPr lang="en-US" dirty="0" smtClean="0"/>
              <a:t>test what we want it to test?</a:t>
            </a:r>
          </a:p>
          <a:p>
            <a:pPr lvl="3"/>
            <a:r>
              <a:rPr lang="en-US" sz="2400" dirty="0" smtClean="0"/>
              <a:t>Are we certain the condition is true </a:t>
            </a:r>
            <a:br>
              <a:rPr lang="en-US" sz="2400" dirty="0" smtClean="0"/>
            </a:br>
            <a:r>
              <a:rPr lang="en-US" sz="2400" dirty="0" smtClean="0"/>
              <a:t>in all cases where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 </a:t>
            </a:r>
            <a:r>
              <a:rPr lang="en-US" sz="2400" dirty="0" smtClean="0"/>
              <a:t>is the max?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the condition is true, does the body of the decision perform the correct action?</a:t>
            </a:r>
            <a:endParaRPr lang="en-US" dirty="0"/>
          </a:p>
          <a:p>
            <a:pPr lvl="3"/>
            <a:r>
              <a:rPr lang="en-US" sz="2400" dirty="0" smtClean="0"/>
              <a:t>In our example, 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</a:t>
            </a:r>
            <a:r>
              <a:rPr lang="en-US" sz="2400" dirty="0" smtClean="0"/>
              <a:t> is at least as large </a:t>
            </a:r>
            <a:br>
              <a:rPr lang="en-US" sz="2400" dirty="0" smtClean="0"/>
            </a:br>
            <a:r>
              <a:rPr lang="en-US" sz="2400" dirty="0" smtClean="0"/>
              <a:t>as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 </a:t>
            </a:r>
            <a:r>
              <a:rPr lang="en-US" sz="2400" dirty="0" smtClean="0"/>
              <a:t>and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</a:t>
            </a:r>
            <a:r>
              <a:rPr lang="en-US" sz="2400" dirty="0" smtClean="0"/>
              <a:t>, then the maximum should be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6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Decisions: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1449" cy="4156799"/>
          </a:xfrm>
        </p:spPr>
        <p:txBody>
          <a:bodyPr/>
          <a:lstStyle/>
          <a:p>
            <a:r>
              <a:rPr lang="en-US" dirty="0" smtClean="0"/>
              <a:t>Is the condition doing what we want it to?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x1 &gt;= x2 &gt;= x3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What is this actually testing?</a:t>
            </a:r>
          </a:p>
          <a:p>
            <a:pPr lvl="1"/>
            <a:r>
              <a:rPr lang="en-US" dirty="0" smtClean="0"/>
              <a:t>What happens 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 </a:t>
            </a:r>
            <a:r>
              <a:rPr lang="en-US" dirty="0" smtClean="0"/>
              <a:t>is bigger than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It returns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!  But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vs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doesn’t matter</a:t>
            </a:r>
          </a:p>
          <a:p>
            <a:pPr lvl="1"/>
            <a:r>
              <a:rPr lang="en-US" dirty="0" smtClean="0"/>
              <a:t>Split it into two separate tests: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 &gt;= x2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x2 &gt;=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x3: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3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826364"/>
            <a:ext cx="8526162" cy="1143000"/>
          </a:xfrm>
        </p:spPr>
        <p:txBody>
          <a:bodyPr/>
          <a:lstStyle/>
          <a:p>
            <a:r>
              <a:rPr lang="en-US" dirty="0" smtClean="0"/>
              <a:t>Writing Decisions: Body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body statement doing what is appropriate when the conditional 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 smtClean="0"/>
              <a:t>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x1 &gt;= x2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x1 &gt;=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x3: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maximum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Yes!  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r>
              <a:rPr lang="en-US" dirty="0" smtClean="0"/>
              <a:t> is at least as large as both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</a:t>
            </a:r>
            <a:r>
              <a:rPr lang="en-US" dirty="0" smtClean="0"/>
              <a:t>, we can set its value to be the maximum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3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1449" cy="4156799"/>
          </a:xfrm>
        </p:spPr>
        <p:txBody>
          <a:bodyPr/>
          <a:lstStyle/>
          <a:p>
            <a:r>
              <a:rPr lang="en-US" dirty="0" smtClean="0"/>
              <a:t>Here’s </a:t>
            </a:r>
            <a:r>
              <a:rPr lang="en-US" dirty="0"/>
              <a:t>our completed </a:t>
            </a:r>
            <a:r>
              <a:rPr lang="en-US" dirty="0" smtClean="0"/>
              <a:t>code:</a:t>
            </a:r>
            <a:endParaRPr lang="en-US" dirty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x1, x2, x3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three values: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x1 &gt;= x2 and x1 &gt;= x3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x1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x2 &gt;= x1 and x2 &gt;= x3: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max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maximum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largest value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maximum)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84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happen if we were trying to find the max of five values?</a:t>
            </a:r>
          </a:p>
          <a:p>
            <a:pPr lvl="1"/>
            <a:r>
              <a:rPr lang="en-US" dirty="0"/>
              <a:t>We would need four Boolean expressions, each consisting of four conditions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 err="1" smtClean="0"/>
              <a:t>’ed</a:t>
            </a:r>
            <a:r>
              <a:rPr lang="en-US" dirty="0" smtClean="0"/>
              <a:t> together</a:t>
            </a:r>
            <a:endParaRPr lang="en-US" dirty="0"/>
          </a:p>
          <a:p>
            <a:r>
              <a:rPr lang="en-US" dirty="0" smtClean="0"/>
              <a:t>What about twenty values?</a:t>
            </a:r>
          </a:p>
          <a:p>
            <a:pPr lvl="1"/>
            <a:r>
              <a:rPr lang="en-US" dirty="0" smtClean="0"/>
              <a:t>We would need nineteen Boolean expressions, with nineteen conditions each</a:t>
            </a:r>
          </a:p>
          <a:p>
            <a:r>
              <a:rPr lang="en-US" dirty="0" smtClean="0"/>
              <a:t>There has to be a better way!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99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Operators (Review)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6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589274"/>
              </p:ext>
            </p:extLst>
          </p:nvPr>
        </p:nvGraphicFramePr>
        <p:xfrm>
          <a:off x="533400" y="2044700"/>
          <a:ext cx="8269288" cy="4114801"/>
        </p:xfrm>
        <a:graphic>
          <a:graphicData uri="http://schemas.openxmlformats.org/drawingml/2006/table">
            <a:tbl>
              <a:tblPr/>
              <a:tblGrid>
                <a:gridCol w="1625600"/>
                <a:gridCol w="2413000"/>
                <a:gridCol w="4230688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Python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30155" y="2693181"/>
            <a:ext cx="202531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0155" y="3307245"/>
            <a:ext cx="354463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0155" y="3912381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0154" y="4513745"/>
            <a:ext cx="405664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0154" y="5041923"/>
            <a:ext cx="225324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0155" y="5655988"/>
            <a:ext cx="225324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60387" y="2647627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60387" y="3287089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60387" y="3912380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0387" y="4513744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60387" y="5041923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0387" y="5655988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r>
              <a:rPr lang="en-US" dirty="0"/>
              <a:t>We can avoid the redundant tests of the previous algorithm using a </a:t>
            </a:r>
            <a:r>
              <a:rPr lang="en-US" i="1" dirty="0"/>
              <a:t>decision tree </a:t>
            </a:r>
            <a:r>
              <a:rPr lang="en-US" dirty="0" smtClean="0"/>
              <a:t>instead</a:t>
            </a:r>
            <a:endParaRPr lang="en-US" dirty="0"/>
          </a:p>
          <a:p>
            <a:r>
              <a:rPr lang="en-US" dirty="0"/>
              <a:t>Suppose we start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knocks either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r>
              <a:rPr lang="en-US" dirty="0"/>
              <a:t> out of </a:t>
            </a:r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running to </a:t>
            </a:r>
            <a:r>
              <a:rPr lang="en-US" dirty="0"/>
              <a:t>be the </a:t>
            </a:r>
            <a:r>
              <a:rPr lang="en-US" dirty="0" smtClean="0"/>
              <a:t>maximum value</a:t>
            </a:r>
            <a:endParaRPr lang="en-US" dirty="0"/>
          </a:p>
          <a:p>
            <a:pPr lvl="1"/>
            <a:r>
              <a:rPr lang="en-US" dirty="0"/>
              <a:t>If the condition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, </a:t>
            </a:r>
            <a:r>
              <a:rPr lang="en-US" dirty="0" smtClean="0"/>
              <a:t>then we </a:t>
            </a:r>
            <a:r>
              <a:rPr lang="en-US" dirty="0"/>
              <a:t>need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check whether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r>
              <a:rPr lang="en-US" dirty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 </a:t>
            </a:r>
            <a:r>
              <a:rPr lang="en-US" dirty="0"/>
              <a:t>is larger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9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145"/>
          <p:cNvSpPr txBox="1"/>
          <p:nvPr/>
        </p:nvSpPr>
        <p:spPr>
          <a:xfrm>
            <a:off x="7425835" y="3419084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102" name="TextBox 101"/>
          <p:cNvSpPr txBox="1"/>
          <p:nvPr/>
        </p:nvSpPr>
        <p:spPr>
          <a:xfrm flipH="1">
            <a:off x="550153" y="3419723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144" name="TextBox 143"/>
          <p:cNvSpPr txBox="1"/>
          <p:nvPr/>
        </p:nvSpPr>
        <p:spPr>
          <a:xfrm flipH="1">
            <a:off x="5122153" y="3418693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54427" y="2753001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2654300" y="2750270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Decision Tree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61</a:t>
            </a:fld>
            <a:endParaRPr lang="en-US" altLang="en-US"/>
          </a:p>
        </p:txBody>
      </p:sp>
      <p:sp>
        <p:nvSpPr>
          <p:cNvPr id="12" name="Rounded Rectangle 11"/>
          <p:cNvSpPr/>
          <p:nvPr/>
        </p:nvSpPr>
        <p:spPr>
          <a:xfrm>
            <a:off x="3593322" y="1882476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Start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2" idx="2"/>
            <a:endCxn id="14" idx="0"/>
          </p:cNvCxnSpPr>
          <p:nvPr/>
        </p:nvCxnSpPr>
        <p:spPr>
          <a:xfrm>
            <a:off x="4572000" y="2379096"/>
            <a:ext cx="0" cy="34629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lowchart: Decision 13"/>
          <p:cNvSpPr/>
          <p:nvPr/>
        </p:nvSpPr>
        <p:spPr>
          <a:xfrm>
            <a:off x="3689777" y="2725390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x1 &gt;= x2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58000" y="3055206"/>
            <a:ext cx="0" cy="35832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3"/>
          </p:cNvCxnSpPr>
          <p:nvPr/>
        </p:nvCxnSpPr>
        <p:spPr>
          <a:xfrm>
            <a:off x="5454223" y="3058833"/>
            <a:ext cx="1403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51" idx="0"/>
          </p:cNvCxnSpPr>
          <p:nvPr/>
        </p:nvCxnSpPr>
        <p:spPr>
          <a:xfrm>
            <a:off x="2286000" y="3056100"/>
            <a:ext cx="0" cy="33617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 flipH="1">
            <a:off x="2286000" y="3058833"/>
            <a:ext cx="1403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74221" y="3419888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51" name="Flowchart: Decision 50"/>
          <p:cNvSpPr/>
          <p:nvPr/>
        </p:nvSpPr>
        <p:spPr>
          <a:xfrm>
            <a:off x="1403777" y="3392277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x1 &gt;= x3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787772" y="3726803"/>
            <a:ext cx="0" cy="31743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3"/>
          </p:cNvCxnSpPr>
          <p:nvPr/>
        </p:nvCxnSpPr>
        <p:spPr>
          <a:xfrm flipV="1">
            <a:off x="3168223" y="3724353"/>
            <a:ext cx="619549" cy="1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lowchart: Decision 58"/>
          <p:cNvSpPr/>
          <p:nvPr/>
        </p:nvSpPr>
        <p:spPr>
          <a:xfrm>
            <a:off x="5975777" y="3392424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x2 &gt;= x3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857673" y="4044241"/>
            <a:ext cx="166420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351579" y="3728127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9" idx="3"/>
          </p:cNvCxnSpPr>
          <p:nvPr/>
        </p:nvCxnSpPr>
        <p:spPr>
          <a:xfrm>
            <a:off x="7740223" y="3725867"/>
            <a:ext cx="616188" cy="2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5329881" y="3727736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5326521" y="3721608"/>
            <a:ext cx="649256" cy="1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757881" y="3726385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1" idx="1"/>
          </p:cNvCxnSpPr>
          <p:nvPr/>
        </p:nvCxnSpPr>
        <p:spPr>
          <a:xfrm flipH="1">
            <a:off x="757881" y="3725720"/>
            <a:ext cx="645896" cy="2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93526" y="4084433"/>
            <a:ext cx="165965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425835" y="4061573"/>
            <a:ext cx="166420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22119" y="4063208"/>
            <a:ext cx="166420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757881" y="4581053"/>
            <a:ext cx="1" cy="278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757882" y="4859971"/>
            <a:ext cx="302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3787608" y="4540861"/>
            <a:ext cx="164" cy="321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5326520" y="4581053"/>
            <a:ext cx="1" cy="268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5326521" y="4850051"/>
            <a:ext cx="302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8360366" y="4547623"/>
            <a:ext cx="0" cy="308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2261616" y="5327589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2271140" y="4866511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6841466" y="4850884"/>
            <a:ext cx="0" cy="47670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63" idx="0"/>
          </p:cNvCxnSpPr>
          <p:nvPr/>
        </p:nvCxnSpPr>
        <p:spPr>
          <a:xfrm>
            <a:off x="4584700" y="5327589"/>
            <a:ext cx="0" cy="33617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3606022" y="5663766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02" grpId="0"/>
      <p:bldP spid="144" grpId="0"/>
      <p:bldP spid="24" grpId="0"/>
      <p:bldP spid="27" grpId="0"/>
      <p:bldP spid="14" grpId="0" animBg="1"/>
      <p:bldP spid="49" grpId="0"/>
      <p:bldP spid="51" grpId="0" animBg="1"/>
      <p:bldP spid="59" grpId="0" animBg="1"/>
      <p:bldP spid="66" grpId="0" animBg="1"/>
      <p:bldP spid="103" grpId="0" animBg="1"/>
      <p:bldP spid="104" grpId="0" animBg="1"/>
      <p:bldP spid="105" grpId="0" animBg="1"/>
      <p:bldP spid="16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Decision Tree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the code for the previous flowchart</a:t>
            </a:r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x1 &gt;= x2: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x1 &gt;= x3: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x1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maximum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x2 &gt;= x3: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x2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9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(Dis)advantages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approach makes exactly two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comparisons between the three variables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this approach is more complicated than the first</a:t>
            </a:r>
          </a:p>
          <a:p>
            <a:pPr lvl="1"/>
            <a:r>
              <a:rPr lang="en-US" dirty="0"/>
              <a:t>To find the max of </a:t>
            </a:r>
            <a:r>
              <a:rPr lang="en-US" u="sng" dirty="0"/>
              <a:t>four</a:t>
            </a:r>
            <a:r>
              <a:rPr lang="en-US" dirty="0"/>
              <a:t> values you’d need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nested three levels deep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eight </a:t>
            </a:r>
            <a:r>
              <a:rPr lang="en-US" dirty="0"/>
              <a:t>assignment </a:t>
            </a:r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This isn’t much better than the last method!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13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3: Sequential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How would </a:t>
            </a:r>
            <a:r>
              <a:rPr lang="en-US" i="1" dirty="0" smtClean="0"/>
              <a:t>you</a:t>
            </a:r>
            <a:r>
              <a:rPr lang="en-US" dirty="0" smtClean="0"/>
              <a:t> </a:t>
            </a:r>
            <a:r>
              <a:rPr lang="en-US" dirty="0"/>
              <a:t>solve the </a:t>
            </a:r>
            <a:r>
              <a:rPr lang="en-US" dirty="0" smtClean="0"/>
              <a:t>problem?</a:t>
            </a:r>
            <a:endParaRPr lang="en-US" dirty="0"/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Since you’re not a computer, you could look </a:t>
            </a:r>
            <a:r>
              <a:rPr lang="en-US" dirty="0"/>
              <a:t>at three numbers and </a:t>
            </a:r>
            <a:r>
              <a:rPr lang="en-US" dirty="0" smtClean="0"/>
              <a:t>know </a:t>
            </a:r>
            <a:r>
              <a:rPr lang="en-US" dirty="0"/>
              <a:t>which is the </a:t>
            </a:r>
            <a:r>
              <a:rPr lang="en-US" dirty="0" smtClean="0"/>
              <a:t>largest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But </a:t>
            </a:r>
            <a:r>
              <a:rPr lang="en-US" dirty="0"/>
              <a:t>what if </a:t>
            </a:r>
            <a:r>
              <a:rPr lang="en-US" dirty="0" smtClean="0"/>
              <a:t>there were one </a:t>
            </a:r>
            <a:r>
              <a:rPr lang="en-US" dirty="0"/>
              <a:t>hundred numbers?</a:t>
            </a:r>
          </a:p>
          <a:p>
            <a:pPr lvl="3"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One </a:t>
            </a:r>
            <a:r>
              <a:rPr lang="en-US" dirty="0"/>
              <a:t>strategy </a:t>
            </a:r>
            <a:r>
              <a:rPr lang="en-US" dirty="0" smtClean="0"/>
              <a:t>is </a:t>
            </a:r>
            <a:r>
              <a:rPr lang="en-US" dirty="0"/>
              <a:t>to scan </a:t>
            </a:r>
            <a:r>
              <a:rPr lang="en-US" dirty="0" smtClean="0"/>
              <a:t>the </a:t>
            </a:r>
            <a:r>
              <a:rPr lang="en-US" dirty="0"/>
              <a:t>list </a:t>
            </a:r>
            <a:r>
              <a:rPr lang="en-US" dirty="0" smtClean="0"/>
              <a:t>for </a:t>
            </a:r>
            <a:r>
              <a:rPr lang="en-US" dirty="0"/>
              <a:t>a big </a:t>
            </a:r>
            <a:r>
              <a:rPr lang="en-US" dirty="0" smtClean="0"/>
              <a:t>number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When </a:t>
            </a:r>
            <a:r>
              <a:rPr lang="en-US" dirty="0"/>
              <a:t>one is found, mark it, and continue </a:t>
            </a:r>
            <a:r>
              <a:rPr lang="en-US" dirty="0" smtClean="0"/>
              <a:t>looking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If </a:t>
            </a:r>
            <a:r>
              <a:rPr lang="en-US" dirty="0"/>
              <a:t>you find a larger value, mark it, erase the previous mark, and continue </a:t>
            </a:r>
            <a:r>
              <a:rPr lang="en-US" dirty="0" smtClean="0"/>
              <a:t>looking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41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3: Sequential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65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03648" y="1923522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Start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3"/>
            <a:endCxn id="9" idx="1"/>
          </p:cNvCxnSpPr>
          <p:nvPr/>
        </p:nvCxnSpPr>
        <p:spPr>
          <a:xfrm>
            <a:off x="2461004" y="2171832"/>
            <a:ext cx="795553" cy="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56557" y="1923523"/>
            <a:ext cx="1759325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>
          <a:xfrm flipH="1">
            <a:off x="4133660" y="2420143"/>
            <a:ext cx="2560" cy="33169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3251435" y="2751836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x2 &gt; maximum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79453" y="3418721"/>
            <a:ext cx="75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84267" y="2721011"/>
            <a:ext cx="87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cxnSp>
        <p:nvCxnSpPr>
          <p:cNvPr id="20" name="Straight Arrow Connector 19"/>
          <p:cNvCxnSpPr>
            <a:endCxn id="33" idx="0"/>
          </p:cNvCxnSpPr>
          <p:nvPr/>
        </p:nvCxnSpPr>
        <p:spPr>
          <a:xfrm>
            <a:off x="6632449" y="3085278"/>
            <a:ext cx="25139" cy="48805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38" idx="0"/>
          </p:cNvCxnSpPr>
          <p:nvPr/>
        </p:nvCxnSpPr>
        <p:spPr>
          <a:xfrm>
            <a:off x="4133658" y="3418721"/>
            <a:ext cx="5122" cy="95820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3"/>
          </p:cNvCxnSpPr>
          <p:nvPr/>
        </p:nvCxnSpPr>
        <p:spPr>
          <a:xfrm flipV="1">
            <a:off x="5015881" y="3085278"/>
            <a:ext cx="161656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829287" y="3573332"/>
            <a:ext cx="1656602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3" idx="1"/>
          </p:cNvCxnSpPr>
          <p:nvPr/>
        </p:nvCxnSpPr>
        <p:spPr>
          <a:xfrm flipH="1">
            <a:off x="4133659" y="3821642"/>
            <a:ext cx="1695628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3256557" y="4376928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x3 &gt; maximum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9453" y="5077402"/>
            <a:ext cx="75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389389" y="4346103"/>
            <a:ext cx="87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cxnSp>
        <p:nvCxnSpPr>
          <p:cNvPr id="41" name="Straight Arrow Connector 40"/>
          <p:cNvCxnSpPr>
            <a:endCxn id="44" idx="0"/>
          </p:cNvCxnSpPr>
          <p:nvPr/>
        </p:nvCxnSpPr>
        <p:spPr>
          <a:xfrm>
            <a:off x="6638898" y="4698179"/>
            <a:ext cx="18690" cy="50024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2"/>
            <a:endCxn id="48" idx="0"/>
          </p:cNvCxnSpPr>
          <p:nvPr/>
        </p:nvCxnSpPr>
        <p:spPr>
          <a:xfrm>
            <a:off x="4138780" y="5043813"/>
            <a:ext cx="1" cy="75957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3"/>
          </p:cNvCxnSpPr>
          <p:nvPr/>
        </p:nvCxnSpPr>
        <p:spPr>
          <a:xfrm flipV="1">
            <a:off x="5021003" y="4710370"/>
            <a:ext cx="161656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829287" y="5198424"/>
            <a:ext cx="1656602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maximum </a:t>
            </a:r>
            <a:r>
              <a:rPr lang="en-US" b="1" dirty="0" smtClean="0">
                <a:solidFill>
                  <a:schemeClr val="tx1"/>
                </a:solidFill>
              </a:rPr>
              <a:t>= x3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44" idx="1"/>
          </p:cNvCxnSpPr>
          <p:nvPr/>
        </p:nvCxnSpPr>
        <p:spPr>
          <a:xfrm flipH="1">
            <a:off x="4138781" y="5446734"/>
            <a:ext cx="1690506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160103" y="5803392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1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/>
      <p:bldP spid="19" grpId="0"/>
      <p:bldP spid="33" grpId="0" animBg="1"/>
      <p:bldP spid="38" grpId="0" animBg="1"/>
      <p:bldP spid="39" grpId="0"/>
      <p:bldP spid="40" grpId="0"/>
      <p:bldP spid="44" grpId="0" animBg="1"/>
      <p:bldP spid="4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6364"/>
            <a:ext cx="9144000" cy="1143000"/>
          </a:xfrm>
        </p:spPr>
        <p:txBody>
          <a:bodyPr/>
          <a:lstStyle/>
          <a:p>
            <a:r>
              <a:rPr lang="en-US" dirty="0" smtClean="0"/>
              <a:t>Strategy 3: Sequential Processing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idea can be easily done in Python code</a:t>
            </a: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maximum = x2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maximum = x3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92207" y="3312938"/>
            <a:ext cx="27512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 we use two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statements?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36" y="4574810"/>
            <a:ext cx="40379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would happen if we used 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statement?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7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3: Sequential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636"/>
            <a:ext cx="8491728" cy="4156799"/>
          </a:xfrm>
        </p:spPr>
        <p:txBody>
          <a:bodyPr/>
          <a:lstStyle/>
          <a:p>
            <a:r>
              <a:rPr lang="en-US" dirty="0"/>
              <a:t>This process is </a:t>
            </a:r>
            <a:r>
              <a:rPr lang="en-US" dirty="0" smtClean="0"/>
              <a:t>pretty repetitive</a:t>
            </a:r>
          </a:p>
          <a:p>
            <a:pPr lvl="1"/>
            <a:r>
              <a:rPr lang="en-US" sz="3200" dirty="0" smtClean="0"/>
              <a:t>Which means we could use a loop!</a:t>
            </a:r>
            <a:endParaRPr lang="en-US" sz="3200" dirty="0"/>
          </a:p>
          <a:p>
            <a:r>
              <a:rPr lang="en-US" dirty="0" smtClean="0"/>
              <a:t>We would repeat the following steps:</a:t>
            </a:r>
          </a:p>
          <a:p>
            <a:pPr marL="137160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Prompt </a:t>
            </a:r>
            <a:r>
              <a:rPr lang="en-US" sz="2800" dirty="0"/>
              <a:t>the user for a </a:t>
            </a:r>
            <a:r>
              <a:rPr lang="en-US" sz="2800" dirty="0" smtClean="0"/>
              <a:t>number</a:t>
            </a:r>
          </a:p>
          <a:p>
            <a:pPr marL="137160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Compare </a:t>
            </a:r>
            <a:r>
              <a:rPr lang="en-US" sz="2800" dirty="0"/>
              <a:t>it to </a:t>
            </a:r>
            <a:r>
              <a:rPr lang="en-US" sz="2800" dirty="0" smtClean="0"/>
              <a:t>the current maximum</a:t>
            </a:r>
          </a:p>
          <a:p>
            <a:pPr marL="137160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If it </a:t>
            </a:r>
            <a:r>
              <a:rPr lang="en-US" sz="2800" dirty="0"/>
              <a:t>is larger, </a:t>
            </a:r>
            <a:r>
              <a:rPr lang="en-US" sz="2800" dirty="0" smtClean="0"/>
              <a:t>update </a:t>
            </a:r>
            <a:r>
              <a:rPr lang="en-US" sz="2800" dirty="0"/>
              <a:t>the max </a:t>
            </a:r>
            <a:r>
              <a:rPr lang="en-US" sz="2800" dirty="0" smtClean="0"/>
              <a:t>value</a:t>
            </a:r>
          </a:p>
          <a:p>
            <a:pPr lvl="1"/>
            <a:r>
              <a:rPr lang="en-US" dirty="0" smtClean="0"/>
              <a:t>Repeat until the user is done entering numbers</a:t>
            </a:r>
            <a:endParaRPr lang="en-US" dirty="0"/>
          </a:p>
          <a:p>
            <a:pPr lvl="3"/>
            <a:endParaRPr lang="en-US" sz="1100" dirty="0" smtClean="0"/>
          </a:p>
          <a:p>
            <a:r>
              <a:rPr lang="en-US" dirty="0" smtClean="0"/>
              <a:t>We’ll talk about this more when we cover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Strategy 4: Take Advantage of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68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a built-in function called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max</a:t>
            </a:r>
          </a:p>
          <a:p>
            <a:pPr lvl="1"/>
            <a:r>
              <a:rPr lang="en-US" dirty="0"/>
              <a:t>It takes in </a:t>
            </a:r>
            <a:r>
              <a:rPr lang="en-US" dirty="0" smtClean="0"/>
              <a:t>numbers </a:t>
            </a:r>
            <a:r>
              <a:rPr lang="en-US" dirty="0"/>
              <a:t>and returns the </a:t>
            </a:r>
            <a:r>
              <a:rPr lang="en-US" dirty="0" smtClean="0"/>
              <a:t>max value</a:t>
            </a:r>
          </a:p>
          <a:p>
            <a:pPr lvl="3"/>
            <a:endParaRPr lang="en-US" sz="1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x1, x2, x3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three values: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maximum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(x1, x2, x3)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largest value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maximum)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</a:t>
            </a:r>
            <a:r>
              <a:rPr lang="en-US" dirty="0"/>
              <a:t>is why we called our variable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maximum</a:t>
            </a:r>
            <a:r>
              <a:rPr lang="en-US" dirty="0"/>
              <a:t>” instead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/>
              <a:t> </a:t>
            </a:r>
            <a:r>
              <a:rPr lang="en-US" dirty="0" smtClean="0"/>
              <a:t>– because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/>
              <a:t> is </a:t>
            </a:r>
            <a:r>
              <a:rPr lang="en-US" dirty="0" smtClean="0"/>
              <a:t>already defined!</a:t>
            </a:r>
            <a:endParaRPr lang="en-US" dirty="0"/>
          </a:p>
          <a:p>
            <a:endParaRPr lang="en-US" dirty="0"/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3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Operators (Review)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graphicFrame>
        <p:nvGraphicFramePr>
          <p:cNvPr id="6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479790"/>
              </p:ext>
            </p:extLst>
          </p:nvPr>
        </p:nvGraphicFramePr>
        <p:xfrm>
          <a:off x="533400" y="2044700"/>
          <a:ext cx="8269288" cy="4114801"/>
        </p:xfrm>
        <a:graphic>
          <a:graphicData uri="http://schemas.openxmlformats.org/drawingml/2006/table">
            <a:tbl>
              <a:tblPr/>
              <a:tblGrid>
                <a:gridCol w="1625600"/>
                <a:gridCol w="2413000"/>
                <a:gridCol w="4230688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Python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Avoid “Cowboy Coding”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There is usually more than one way to solve a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So </a:t>
            </a:r>
            <a:r>
              <a:rPr lang="en-US" altLang="en-US" b="1" u="sng" dirty="0" smtClean="0"/>
              <a:t>don’t</a:t>
            </a:r>
            <a:r>
              <a:rPr lang="en-US" altLang="en-US" b="1" dirty="0" smtClean="0"/>
              <a:t> rush to code the first idea </a:t>
            </a:r>
            <a:r>
              <a:rPr lang="en-US" altLang="en-US" dirty="0" smtClean="0"/>
              <a:t>that pops into your 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Think about the design and ask if there’s a better way to approach the problem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Your first task is to find a correct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After that, strive for clarity, simplicity, efficiency, scalability, and elegance</a:t>
            </a:r>
          </a:p>
        </p:txBody>
      </p:sp>
    </p:spTree>
    <p:extLst>
      <p:ext uri="{BB962C8B-B14F-4D97-AF65-F5344CB8AC3E}">
        <p14:creationId xmlns:p14="http://schemas.microsoft.com/office/powerpoint/2010/main" val="104871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Like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“</a:t>
            </a:r>
            <a:r>
              <a:rPr lang="en-US" b="1" dirty="0" smtClean="0"/>
              <a:t>BE</a:t>
            </a:r>
            <a:r>
              <a:rPr lang="en-US" dirty="0"/>
              <a:t>” the </a:t>
            </a:r>
            <a:r>
              <a:rPr lang="en-US" dirty="0" smtClean="0"/>
              <a:t>computer</a:t>
            </a:r>
            <a:endParaRPr lang="en-US" dirty="0"/>
          </a:p>
          <a:p>
            <a:pPr lvl="1"/>
            <a:r>
              <a:rPr lang="en-US" dirty="0"/>
              <a:t>One of </a:t>
            </a:r>
            <a:r>
              <a:rPr lang="en-US" sz="3200" dirty="0"/>
              <a:t>the best ways to </a:t>
            </a:r>
            <a:r>
              <a:rPr lang="en-US" sz="3200" dirty="0" smtClean="0"/>
              <a:t>design an </a:t>
            </a:r>
            <a:br>
              <a:rPr lang="en-US" sz="3200" dirty="0" smtClean="0"/>
            </a:br>
            <a:r>
              <a:rPr lang="en-US" sz="3200" dirty="0" smtClean="0"/>
              <a:t>algorithm </a:t>
            </a:r>
            <a:r>
              <a:rPr lang="en-US" sz="3200" dirty="0"/>
              <a:t>is to ask yourself how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you </a:t>
            </a:r>
            <a:r>
              <a:rPr lang="en-US" sz="3200" dirty="0"/>
              <a:t>would solve the </a:t>
            </a:r>
            <a:r>
              <a:rPr lang="en-US" sz="3200" dirty="0" smtClean="0"/>
              <a:t>problem</a:t>
            </a:r>
          </a:p>
          <a:p>
            <a:pPr lvl="2"/>
            <a:r>
              <a:rPr lang="en-US" sz="2800" dirty="0" smtClean="0"/>
              <a:t>(Try to keep in mind the restrictions a </a:t>
            </a:r>
            <a:br>
              <a:rPr lang="en-US" sz="2800" dirty="0" smtClean="0"/>
            </a:br>
            <a:r>
              <a:rPr lang="en-US" sz="2800" dirty="0" smtClean="0"/>
              <a:t>computer has when you’re doing this)</a:t>
            </a:r>
            <a:endParaRPr lang="en-US" sz="2800" dirty="0"/>
          </a:p>
          <a:p>
            <a:pPr lvl="1"/>
            <a:r>
              <a:rPr lang="en-US" sz="3200" dirty="0"/>
              <a:t>This straightforward approach </a:t>
            </a:r>
            <a:r>
              <a:rPr lang="en-US" sz="3200" dirty="0" smtClean="0"/>
              <a:t>often makes for simple</a:t>
            </a:r>
            <a:r>
              <a:rPr lang="en-US" sz="3200" dirty="0"/>
              <a:t>, clear, and </a:t>
            </a:r>
            <a:r>
              <a:rPr lang="en-US" sz="3200" dirty="0" smtClean="0"/>
              <a:t>efficient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83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Generality is </a:t>
            </a:r>
            <a:r>
              <a:rPr lang="en-US" dirty="0" smtClean="0"/>
              <a:t>good!</a:t>
            </a:r>
            <a:endParaRPr lang="en-US" dirty="0"/>
          </a:p>
          <a:p>
            <a:pPr lvl="1"/>
            <a:r>
              <a:rPr lang="en-US" dirty="0"/>
              <a:t>Considering a more general problem 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 </a:t>
            </a:r>
            <a:r>
              <a:rPr lang="en-US" dirty="0"/>
              <a:t>to a better solution for a special </a:t>
            </a:r>
            <a:r>
              <a:rPr lang="en-US" dirty="0" smtClean="0"/>
              <a:t>case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smtClean="0"/>
              <a:t>a “max </a:t>
            </a:r>
            <a:r>
              <a:rPr lang="en-US" dirty="0"/>
              <a:t>of </a:t>
            </a:r>
            <a:r>
              <a:rPr lang="en-US" b="1" i="1" dirty="0" smtClean="0"/>
              <a:t>N</a:t>
            </a:r>
            <a:r>
              <a:rPr lang="en-US" dirty="0" smtClean="0"/>
              <a:t> numbers” </a:t>
            </a:r>
            <a:r>
              <a:rPr lang="en-US" dirty="0"/>
              <a:t>program is just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easy </a:t>
            </a:r>
            <a:r>
              <a:rPr lang="en-US" dirty="0"/>
              <a:t>to write as the max of three, write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</a:t>
            </a:r>
            <a:r>
              <a:rPr lang="en-US" dirty="0"/>
              <a:t>general </a:t>
            </a:r>
            <a:r>
              <a:rPr lang="en-US" dirty="0" smtClean="0"/>
              <a:t>program</a:t>
            </a:r>
          </a:p>
          <a:p>
            <a:pPr lvl="2"/>
            <a:r>
              <a:rPr lang="en-US" sz="2800" dirty="0" smtClean="0"/>
              <a:t>It’s </a:t>
            </a:r>
            <a:r>
              <a:rPr lang="en-US" sz="2800" dirty="0"/>
              <a:t>more </a:t>
            </a:r>
            <a:r>
              <a:rPr lang="en-US" sz="2800" dirty="0" smtClean="0"/>
              <a:t>likely </a:t>
            </a:r>
            <a:r>
              <a:rPr lang="en-US" sz="2800" dirty="0"/>
              <a:t>to be useful in other </a:t>
            </a:r>
            <a:r>
              <a:rPr lang="en-US" sz="2800" dirty="0" smtClean="0"/>
              <a:t>situations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4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Duplicate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reinvent the </a:t>
            </a:r>
            <a:r>
              <a:rPr lang="en-US" dirty="0" smtClean="0"/>
              <a:t>wheel</a:t>
            </a:r>
            <a:endParaRPr lang="en-US" dirty="0"/>
          </a:p>
          <a:p>
            <a:pPr lvl="1"/>
            <a:r>
              <a:rPr lang="en-US" dirty="0"/>
              <a:t>If the problem you’re trying to solve is 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lots of other people have encountered,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</a:t>
            </a:r>
            <a:r>
              <a:rPr lang="en-US" dirty="0"/>
              <a:t>out if there’s already a solution for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As </a:t>
            </a:r>
            <a:r>
              <a:rPr lang="en-US" dirty="0" smtClean="0"/>
              <a:t>you are learning </a:t>
            </a:r>
            <a:r>
              <a:rPr lang="en-US" dirty="0"/>
              <a:t>to program, designing programs from scratch is a great experience!</a:t>
            </a:r>
          </a:p>
          <a:p>
            <a:pPr lvl="1"/>
            <a:r>
              <a:rPr lang="en-US" dirty="0"/>
              <a:t>Truly expert programmers know when to </a:t>
            </a:r>
            <a:r>
              <a:rPr lang="en-US" dirty="0" smtClean="0"/>
              <a:t>borrow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0208" y="5531882"/>
            <a:ext cx="88635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But, as beginning programmers, you are not allowed to use built-in functions to solve assignments -- we need to see your understanding!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2 is meeting normally this week!</a:t>
            </a:r>
          </a:p>
          <a:p>
            <a:pPr lvl="1"/>
            <a:r>
              <a:rPr lang="en-US" dirty="0" smtClean="0"/>
              <a:t>If you had Lab on Monday, see BB for instructions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</a:t>
            </a:r>
            <a:r>
              <a:rPr lang="en-US" dirty="0"/>
              <a:t>3</a:t>
            </a:r>
            <a:r>
              <a:rPr lang="en-US" dirty="0" smtClean="0"/>
              <a:t> is out</a:t>
            </a:r>
          </a:p>
          <a:p>
            <a:pPr lvl="1"/>
            <a:r>
              <a:rPr lang="en-US" dirty="0" smtClean="0"/>
              <a:t>Due by Monday (Feb 22nd) at 8:59:59 PM</a:t>
            </a:r>
          </a:p>
          <a:p>
            <a:pPr lvl="1"/>
            <a:r>
              <a:rPr lang="en-US" dirty="0" smtClean="0"/>
              <a:t>Homework 2 due date extended to Feb 16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Homeworks and Pre-Labs are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 smtClean="0"/>
              <a:t>choose-your-own-adventure </a:t>
            </a:r>
            <a:r>
              <a:rPr lang="en-US" dirty="0"/>
              <a:t>program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/>
              <a:t> statements</a:t>
            </a:r>
            <a:endParaRPr lang="en-US" dirty="0"/>
          </a:p>
          <a:p>
            <a:r>
              <a:rPr lang="en-US" dirty="0"/>
              <a:t>For example: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 enter a dark room with two doors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 go through door #1 or door #2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door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"Choose a door: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door ==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"There's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bear eating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cheese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cake."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 run, hide, or talk to it."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and so on...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9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89264" cy="4156799"/>
          </a:xfrm>
        </p:spPr>
        <p:txBody>
          <a:bodyPr/>
          <a:lstStyle/>
          <a:p>
            <a:r>
              <a:rPr lang="en-US" dirty="0" smtClean="0"/>
              <a:t>From the </a:t>
            </a:r>
            <a:r>
              <a:rPr lang="en-US" dirty="0" err="1" smtClean="0"/>
              <a:t>Zelle</a:t>
            </a:r>
            <a:r>
              <a:rPr lang="en-US" dirty="0" smtClean="0"/>
              <a:t> textbook:</a:t>
            </a:r>
          </a:p>
          <a:p>
            <a:pPr lvl="1"/>
            <a:r>
              <a:rPr lang="en-US" dirty="0" smtClean="0"/>
              <a:t>Chapter 7, Programming Exercises</a:t>
            </a:r>
          </a:p>
          <a:p>
            <a:pPr lvl="2"/>
            <a:r>
              <a:rPr lang="en-US" dirty="0" smtClean="0"/>
              <a:t>#1 (overtime)</a:t>
            </a:r>
          </a:p>
          <a:p>
            <a:pPr lvl="2"/>
            <a:r>
              <a:rPr lang="en-US" dirty="0" smtClean="0"/>
              <a:t>#6 (speeding tickets)</a:t>
            </a:r>
          </a:p>
          <a:p>
            <a:pPr lvl="2"/>
            <a:r>
              <a:rPr lang="en-US" dirty="0" smtClean="0"/>
              <a:t>#8 (political eligibility)</a:t>
            </a:r>
          </a:p>
          <a:p>
            <a:pPr lvl="2"/>
            <a:r>
              <a:rPr lang="en-US" dirty="0" smtClean="0"/>
              <a:t>#11 (leap years)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Be creative: come up with a problem and solve it in Python code.  Trade problems with a friend!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5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458955" y="2187792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1" y="3220913"/>
            <a:ext cx="6364707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943101" y="1969364"/>
            <a:ext cx="3524250" cy="4386986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05305" y="545316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24185</TotalTime>
  <Words>3273</Words>
  <Application>Microsoft Office PowerPoint</Application>
  <PresentationFormat>On-screen Show (4:3)</PresentationFormat>
  <Paragraphs>726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CMSC201  Computer Science I for Majors  Lecture 06 – Decision Structures</vt:lpstr>
      <vt:lpstr>Last Class We Covered</vt:lpstr>
      <vt:lpstr>Any Questions from Last Time?</vt:lpstr>
      <vt:lpstr>Today’s Objectives</vt:lpstr>
      <vt:lpstr>Simple Decisions</vt:lpstr>
      <vt:lpstr>Conditional Operators (Review)</vt:lpstr>
      <vt:lpstr>Conditional Operators (Review)</vt:lpstr>
      <vt:lpstr>Control Structures (Review)</vt:lpstr>
      <vt:lpstr>Control Structures: Flowcharts</vt:lpstr>
      <vt:lpstr>One-Way Selection Structures</vt:lpstr>
      <vt:lpstr>One-Way Selection Structures</vt:lpstr>
      <vt:lpstr>Temperature Example</vt:lpstr>
      <vt:lpstr>Temperature Example - Modified</vt:lpstr>
      <vt:lpstr>Temperature Example - Modified</vt:lpstr>
      <vt:lpstr>Temperature Example - Modified</vt:lpstr>
      <vt:lpstr>Temperature Example Flowchart</vt:lpstr>
      <vt:lpstr>Temperature Example Code</vt:lpstr>
      <vt:lpstr>Temperature Example Code</vt:lpstr>
      <vt:lpstr>“if” Statements</vt:lpstr>
      <vt:lpstr>“if” Statements</vt:lpstr>
      <vt:lpstr>“if” Semantics</vt:lpstr>
      <vt:lpstr>One-Way Decisions</vt:lpstr>
      <vt:lpstr>What is a Condition?</vt:lpstr>
      <vt:lpstr>Two-Way Selection Structures</vt:lpstr>
      <vt:lpstr>Two-Way Decisions</vt:lpstr>
      <vt:lpstr>How Python Handles if-else</vt:lpstr>
      <vt:lpstr>Two-Way Code Framework</vt:lpstr>
      <vt:lpstr>Formatting Selection Structures</vt:lpstr>
      <vt:lpstr>Simple Two-Way Example</vt:lpstr>
      <vt:lpstr>Simple Two-Way Example #2</vt:lpstr>
      <vt:lpstr>Example – Dangerous Dinosaurs</vt:lpstr>
      <vt:lpstr>Time for…</vt:lpstr>
      <vt:lpstr>Dinosaurs Example</vt:lpstr>
      <vt:lpstr>Dinosaurs Example - Variables</vt:lpstr>
      <vt:lpstr>Dinosaurs Example - Code</vt:lpstr>
      <vt:lpstr>Dinosaurs Example – Another Way</vt:lpstr>
      <vt:lpstr>Multi-Way Selection Structures</vt:lpstr>
      <vt:lpstr>Bigger (and Better) Decision Structures</vt:lpstr>
      <vt:lpstr>Multi-Way Code Framework</vt:lpstr>
      <vt:lpstr>Multi-Way Selection Example</vt:lpstr>
      <vt:lpstr>Multi-Way Selection Solution</vt:lpstr>
      <vt:lpstr>Multi-Way Selection Solution</vt:lpstr>
      <vt:lpstr>Nested Selection Structures</vt:lpstr>
      <vt:lpstr>Nested Selection Structures</vt:lpstr>
      <vt:lpstr>Nested Selection Structure Examples</vt:lpstr>
      <vt:lpstr>Nested Selection Structures Code</vt:lpstr>
      <vt:lpstr>Nested Selection Structures Code</vt:lpstr>
      <vt:lpstr>Nested Selection Structure Example</vt:lpstr>
      <vt:lpstr>Nested Selection Solution</vt:lpstr>
      <vt:lpstr>Design Example: Max of Three</vt:lpstr>
      <vt:lpstr>Study in Design: Max of Three</vt:lpstr>
      <vt:lpstr>Max of Three: Code Framework</vt:lpstr>
      <vt:lpstr>Strategy 1: Compare Each to All</vt:lpstr>
      <vt:lpstr>Strategy 1: Sample Code</vt:lpstr>
      <vt:lpstr>Aside: Writing Decisions</vt:lpstr>
      <vt:lpstr>Writing Decisions: Conditions</vt:lpstr>
      <vt:lpstr>Writing Decisions: Body Statements</vt:lpstr>
      <vt:lpstr>Strategy 1: Solution</vt:lpstr>
      <vt:lpstr>Strategy 1: Downsides</vt:lpstr>
      <vt:lpstr>Strategy 2: Decision Tree</vt:lpstr>
      <vt:lpstr>Strategy 2: Decision Tree Flowchart</vt:lpstr>
      <vt:lpstr>Strategy 2: Decision Tree Code</vt:lpstr>
      <vt:lpstr>Strategy 2: (Dis)advantages</vt:lpstr>
      <vt:lpstr>Strategy 3: Sequential Processing</vt:lpstr>
      <vt:lpstr>Strategy 3: Sequential Processing</vt:lpstr>
      <vt:lpstr>Strategy 3: Sequential Processing Code</vt:lpstr>
      <vt:lpstr>Strategy 3: Sequential Processing</vt:lpstr>
      <vt:lpstr>Strategy 4: Take Advantage of Python</vt:lpstr>
      <vt:lpstr>Lessons Learned</vt:lpstr>
      <vt:lpstr>Avoid “Cowboy Coding”</vt:lpstr>
      <vt:lpstr>Think Like a Computer</vt:lpstr>
      <vt:lpstr>Design for the Future</vt:lpstr>
      <vt:lpstr>Don’t Duplicate Effort</vt:lpstr>
      <vt:lpstr>Announcements</vt:lpstr>
      <vt:lpstr>Practice Problem</vt:lpstr>
      <vt:lpstr>Practice Problems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272</cp:revision>
  <dcterms:created xsi:type="dcterms:W3CDTF">2014-05-05T14:25:42Z</dcterms:created>
  <dcterms:modified xsi:type="dcterms:W3CDTF">2016-02-17T14:45:56Z</dcterms:modified>
</cp:coreProperties>
</file>